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494" r:id="rId2"/>
    <p:sldId id="472" r:id="rId3"/>
    <p:sldId id="474" r:id="rId4"/>
    <p:sldId id="475" r:id="rId5"/>
    <p:sldId id="476" r:id="rId6"/>
    <p:sldId id="477" r:id="rId7"/>
    <p:sldId id="439" r:id="rId8"/>
    <p:sldId id="440" r:id="rId9"/>
    <p:sldId id="443" r:id="rId10"/>
    <p:sldId id="441" r:id="rId11"/>
    <p:sldId id="445" r:id="rId12"/>
    <p:sldId id="447" r:id="rId13"/>
    <p:sldId id="446" r:id="rId14"/>
    <p:sldId id="448" r:id="rId15"/>
    <p:sldId id="449" r:id="rId16"/>
    <p:sldId id="469" r:id="rId17"/>
    <p:sldId id="442" r:id="rId18"/>
    <p:sldId id="479" r:id="rId19"/>
    <p:sldId id="436" r:id="rId20"/>
    <p:sldId id="437" r:id="rId21"/>
    <p:sldId id="480" r:id="rId22"/>
    <p:sldId id="482" r:id="rId23"/>
    <p:sldId id="438" r:id="rId24"/>
    <p:sldId id="454" r:id="rId25"/>
    <p:sldId id="495" r:id="rId26"/>
    <p:sldId id="452" r:id="rId27"/>
    <p:sldId id="380" r:id="rId28"/>
    <p:sldId id="481" r:id="rId29"/>
    <p:sldId id="453" r:id="rId30"/>
    <p:sldId id="455" r:id="rId31"/>
    <p:sldId id="484" r:id="rId32"/>
    <p:sldId id="463" r:id="rId33"/>
    <p:sldId id="457" r:id="rId34"/>
    <p:sldId id="458" r:id="rId35"/>
    <p:sldId id="485" r:id="rId36"/>
    <p:sldId id="486" r:id="rId37"/>
    <p:sldId id="467" r:id="rId38"/>
    <p:sldId id="488" r:id="rId39"/>
    <p:sldId id="468" r:id="rId40"/>
    <p:sldId id="432" r:id="rId41"/>
    <p:sldId id="489" r:id="rId42"/>
    <p:sldId id="490" r:id="rId43"/>
    <p:sldId id="491" r:id="rId44"/>
    <p:sldId id="492" r:id="rId45"/>
  </p:sldIdLst>
  <p:sldSz cx="9144000" cy="6858000" type="screen4x3"/>
  <p:notesSz cx="6858000" cy="9144000"/>
  <p:custDataLst>
    <p:tags r:id="rId4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000"/>
    <a:srgbClr val="264864"/>
    <a:srgbClr val="008000"/>
    <a:srgbClr val="00E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61" autoAdjust="0"/>
    <p:restoredTop sz="63786" autoAdjust="0"/>
  </p:normalViewPr>
  <p:slideViewPr>
    <p:cSldViewPr snapToGrid="0">
      <p:cViewPr>
        <p:scale>
          <a:sx n="100" d="100"/>
          <a:sy n="100" d="100"/>
        </p:scale>
        <p:origin x="-11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56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52" y="-108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7635E-DDB6-44E8-B583-B6F2D81A58C5}" type="datetimeFigureOut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EE3DC-066B-49EB-9369-91669E9ABF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6754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It’s quite an honor</a:t>
            </a:r>
            <a:r>
              <a:rPr lang="en-US" baseline="0" dirty="0" smtClean="0"/>
              <a:t> to be here today and to get to talk about such an important topic.</a:t>
            </a:r>
          </a:p>
          <a:p>
            <a:r>
              <a:rPr lang="en-US" baseline="0" dirty="0" smtClean="0"/>
              <a:t>So I’d like to thank Sven and the Conference team for giving me this opportunity.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first, I’d like to note a connection to electricity markets.</a:t>
            </a:r>
          </a:p>
          <a:p>
            <a:r>
              <a:rPr lang="en-US" baseline="0" dirty="0" smtClean="0"/>
              <a:t>Climate subsidies are now perhaps causing the worst inefficiencies in power markets.</a:t>
            </a:r>
          </a:p>
          <a:p>
            <a:r>
              <a:rPr lang="en-US" baseline="0" dirty="0" smtClean="0"/>
              <a:t>And, under cap and trade, they do not reduce carbon emissions at all.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Fortunately, the worlds top climate economists seem to be converging on</a:t>
            </a:r>
          </a:p>
          <a:p>
            <a:r>
              <a:rPr lang="en-US" baseline="0" dirty="0" smtClean="0"/>
              <a:t>a proposal that would restore sanity to electricity markets while</a:t>
            </a:r>
          </a:p>
          <a:p>
            <a:r>
              <a:rPr lang="en-US" baseline="0" dirty="0" smtClean="0"/>
              <a:t>improving our chances of stopping climate change.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Their point is simple: The negotiators are playing the wrong game.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1CD4-1B6B-4A00-901F-CE46F75A5041}" type="datetime1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CA6F-44DA-4CF1-AEB4-50F1DAA7DAD3}" type="datetime1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0467-AB0C-42AF-9C15-C61BA05025FF}" type="datetime1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tIns="0" bIns="182880">
            <a:normAutofit/>
          </a:bodyPr>
          <a:lstStyle>
            <a:lvl1pPr>
              <a:defRPr sz="4200" b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F2EF-5579-4D24-AC6F-ED7C2ACA9A4A}" type="datetime1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005840"/>
            <a:ext cx="8229600" cy="0"/>
          </a:xfrm>
          <a:prstGeom prst="lin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1005840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B2E9-9B22-4455-A425-B21E686AF973}" type="datetime1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1189-23FC-44FE-9DE6-20835FD2A13E}" type="datetime1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B855-0D9A-4AB9-B349-75871F683F9F}" type="datetime1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AE401-1F46-4412-AEC8-D2539848AAD1}" type="datetime1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C51B-D16A-433F-9806-5B0B0C367563}" type="datetime1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519A-828D-43FD-9B15-77C6A7A63461}" type="datetime1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48049-7623-4163-8B26-1C5358DBDCD5}" type="datetime1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 vert="horz" lIns="91440" tIns="0" rIns="91440" bIns="18288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98108-59C3-4D86-9A4A-4005A172DE05}" type="datetime1">
              <a:rPr lang="en-US" smtClean="0"/>
              <a:pPr/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5FCFB-C14D-48A8-8D12-E88864A0A7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arbon-pric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arbon-price.com/climate/overview/treaty/cap-trad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1168401"/>
            <a:ext cx="7772400" cy="1835150"/>
          </a:xfrm>
          <a:prstGeom prst="rect">
            <a:avLst/>
          </a:prstGeom>
          <a:effectLst/>
        </p:spPr>
        <p:txBody>
          <a:bodyPr vert="horz" lIns="91440" tIns="0" rIns="91440" bIns="182880" rtlCol="0" anchor="ctr">
            <a:noAutofit/>
          </a:bodyPr>
          <a:lstStyle/>
          <a:p>
            <a:pPr algn="ctr"/>
            <a:r>
              <a:rPr lang="en-US" sz="3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Don’t Blame the Negotiators</a:t>
            </a:r>
          </a:p>
          <a:p>
            <a:pPr algn="ctr"/>
            <a:r>
              <a:rPr lang="en-US" sz="3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Change the Climate Game:</a:t>
            </a:r>
          </a:p>
          <a:p>
            <a:pPr algn="ctr"/>
            <a:r>
              <a:rPr lang="en-US" sz="3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Price </a:t>
            </a:r>
            <a:r>
              <a:rPr lang="en-US" sz="3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Carbon</a:t>
            </a:r>
            <a:endParaRPr lang="en-US" sz="38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1850" y="3392839"/>
            <a:ext cx="7480300" cy="2943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May 2014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32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rd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Mannheim Energy Conference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Steven Stoft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en-US" sz="3200" dirty="0" smtClean="0">
              <a:solidFill>
                <a:srgbClr val="264864"/>
              </a:solidFill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486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details see: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carbon-price.com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Why Is </a:t>
            </a:r>
            <a:r>
              <a:rPr lang="en-US" dirty="0" smtClean="0">
                <a:solidFill>
                  <a:srgbClr val="C00000"/>
                </a:solidFill>
              </a:rPr>
              <a:t>Cap-or-Tax</a:t>
            </a:r>
            <a:r>
              <a:rPr lang="en-US" dirty="0" smtClean="0"/>
              <a:t> so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7961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Because it avoids the cap-tax fight.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 </a:t>
            </a:r>
            <a:r>
              <a:rPr lang="en-US" b="1" dirty="0" smtClean="0">
                <a:solidFill>
                  <a:srgbClr val="820000"/>
                </a:solidFill>
              </a:rPr>
              <a:t>uniform global price with Cap-OR-Tax</a:t>
            </a:r>
            <a:r>
              <a:rPr lang="en-US" b="1" dirty="0" smtClean="0"/>
              <a:t>, is a focal point—a point of agreement.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b="1" dirty="0" smtClean="0"/>
              <a:t>And a </a:t>
            </a:r>
            <a:r>
              <a:rPr lang="en-US" b="1" dirty="0" smtClean="0">
                <a:solidFill>
                  <a:srgbClr val="820000"/>
                </a:solidFill>
              </a:rPr>
              <a:t>focal point</a:t>
            </a:r>
            <a:r>
              <a:rPr lang="en-US" b="1" dirty="0" smtClean="0"/>
              <a:t> is the key to cooperation. 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	</a:t>
            </a:r>
            <a:r>
              <a:rPr lang="en-US" sz="2600" b="1" dirty="0" smtClean="0"/>
              <a:t>(Focal point: Thomas Schelling, Nobel prize, 2005)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/>
              <a:t>Who Agrees: </a:t>
            </a:r>
            <a:r>
              <a:rPr lang="en-US" b="1" dirty="0" smtClean="0"/>
              <a:t>William D. </a:t>
            </a:r>
            <a:r>
              <a:rPr lang="en-US" b="1" dirty="0" err="1" smtClean="0"/>
              <a:t>Nordhaus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796127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en-US" b="1" dirty="0" smtClean="0"/>
              <a:t> </a:t>
            </a:r>
            <a:r>
              <a:rPr lang="en-US" dirty="0" smtClean="0"/>
              <a:t>President, American Economics Association. Has been publishing on climate change since 1977.</a:t>
            </a:r>
            <a:endParaRPr lang="en-US" b="1" dirty="0" smtClean="0"/>
          </a:p>
          <a:p>
            <a:pPr marL="514350" indent="-514350">
              <a:buNone/>
            </a:pPr>
            <a:endParaRPr lang="en-US" b="1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“At a minimum, all countries should agree to penalize carbon and other GHG emissions by the </a:t>
            </a:r>
            <a:r>
              <a:rPr lang="en-US" b="1" dirty="0" smtClean="0">
                <a:solidFill>
                  <a:srgbClr val="820000"/>
                </a:solidFill>
              </a:rPr>
              <a:t>agreed-upon minimum price</a:t>
            </a:r>
            <a:r>
              <a:rPr lang="en-US" b="1" dirty="0" smtClean="0"/>
              <a:t>. … Some countries might simply use </a:t>
            </a:r>
            <a:r>
              <a:rPr lang="en-US" b="1" dirty="0" smtClean="0">
                <a:solidFill>
                  <a:srgbClr val="C00000"/>
                </a:solidFill>
              </a:rPr>
              <a:t>carbon taxes</a:t>
            </a:r>
            <a:r>
              <a:rPr lang="en-US" b="1" dirty="0" smtClean="0"/>
              <a:t>. Others might implement their commitment using a </a:t>
            </a:r>
            <a:r>
              <a:rPr lang="en-US" b="1" dirty="0" smtClean="0">
                <a:solidFill>
                  <a:srgbClr val="C00000"/>
                </a:solidFill>
              </a:rPr>
              <a:t>cap-and-trade</a:t>
            </a:r>
            <a:r>
              <a:rPr lang="en-US" b="1" dirty="0" smtClean="0"/>
              <a:t> mechanism.”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/>
              <a:t>Who Agrees: </a:t>
            </a:r>
            <a:r>
              <a:rPr lang="en-US" b="1" dirty="0" smtClean="0"/>
              <a:t>Joseph E. </a:t>
            </a:r>
            <a:r>
              <a:rPr lang="en-US" b="1" dirty="0" err="1" smtClean="0"/>
              <a:t>Stiglitz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79612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Nobel prize 2001. Writing about climate change since 2001.</a:t>
            </a:r>
            <a:endParaRPr lang="en-US" b="1" dirty="0" smtClean="0"/>
          </a:p>
          <a:p>
            <a:pPr marL="514350" indent="-514350">
              <a:buNone/>
            </a:pPr>
            <a:endParaRPr lang="en-US" b="1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“Perhaps it is time to try another approach: a commitment by each country to raise the </a:t>
            </a:r>
            <a:r>
              <a:rPr lang="en-US" b="1" dirty="0" smtClean="0">
                <a:solidFill>
                  <a:srgbClr val="820000"/>
                </a:solidFill>
              </a:rPr>
              <a:t>price</a:t>
            </a:r>
            <a:r>
              <a:rPr lang="en-US" b="1" dirty="0" smtClean="0"/>
              <a:t> of emissions (whether through a </a:t>
            </a:r>
            <a:r>
              <a:rPr lang="en-US" b="1" dirty="0" smtClean="0">
                <a:solidFill>
                  <a:srgbClr val="C00000"/>
                </a:solidFill>
              </a:rPr>
              <a:t>carbon tax or emissions caps</a:t>
            </a:r>
            <a:r>
              <a:rPr lang="en-US" b="1" dirty="0" smtClean="0"/>
              <a:t>) to an agreed level, say, $80 per ton.”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/>
              <a:t>Who Agrees: </a:t>
            </a:r>
            <a:r>
              <a:rPr lang="en-US" b="1" dirty="0" smtClean="0"/>
              <a:t>Martin L. Weitzman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79612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sz="3500" dirty="0" smtClean="0"/>
              <a:t>Harvard economist specializing in environmental and climate economics</a:t>
            </a:r>
            <a:endParaRPr lang="en-US" sz="3500" b="1" dirty="0" smtClean="0"/>
          </a:p>
          <a:p>
            <a:pPr marL="514350" indent="-514350">
              <a:buNone/>
            </a:pPr>
            <a:endParaRPr lang="en-US" b="1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“The important thing is acquiescence by each nation to a </a:t>
            </a:r>
            <a:r>
              <a:rPr lang="en-US" b="1" dirty="0" smtClean="0">
                <a:solidFill>
                  <a:srgbClr val="820000"/>
                </a:solidFill>
              </a:rPr>
              <a:t>binding minimum price</a:t>
            </a:r>
            <a:r>
              <a:rPr lang="en-US" b="1" dirty="0" smtClean="0"/>
              <a:t> on carbon emissions, … Nations or regions could meet the obligation of a minimum price on carbon emissions by whatever internal mechanism they </a:t>
            </a:r>
            <a:r>
              <a:rPr lang="en-US" b="1" dirty="0" smtClean="0">
                <a:solidFill>
                  <a:srgbClr val="C00000"/>
                </a:solidFill>
              </a:rPr>
              <a:t>choose: a tax, a cap-and-trade</a:t>
            </a:r>
            <a:r>
              <a:rPr lang="en-US" b="1" dirty="0" smtClean="0"/>
              <a:t> system, a hybrid system, or whatever else results in an observable price of carbon.”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/>
              <a:t>Who Agrees: </a:t>
            </a:r>
            <a:r>
              <a:rPr lang="en-US" b="1" dirty="0" err="1" smtClean="0"/>
              <a:t>Stéphane</a:t>
            </a:r>
            <a:r>
              <a:rPr lang="en-US" b="1" dirty="0" smtClean="0"/>
              <a:t> Dion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79612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 smtClean="0"/>
              <a:t>Minister of the Environment for Canada (2006 – 2008) and Chair of COP 11/MOP 1.</a:t>
            </a:r>
          </a:p>
          <a:p>
            <a:pPr marL="514350" indent="-51435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2700" b="1" dirty="0" smtClean="0"/>
              <a:t>“We propose: countries would each make a commitment to introduce, in their respective jurisdictions, a carbon price aligned with a scientifically-validated international standard. … In </a:t>
            </a:r>
            <a:r>
              <a:rPr lang="en-US" sz="2700" b="1" dirty="0" smtClean="0">
                <a:solidFill>
                  <a:srgbClr val="820000"/>
                </a:solidFill>
              </a:rPr>
              <a:t>pricing carbon emissions</a:t>
            </a:r>
            <a:r>
              <a:rPr lang="en-US" sz="2700" b="1" dirty="0" smtClean="0">
                <a:solidFill>
                  <a:srgbClr val="C00000"/>
                </a:solidFill>
              </a:rPr>
              <a:t> </a:t>
            </a:r>
            <a:r>
              <a:rPr lang="en-US" sz="2700" b="1" dirty="0" smtClean="0"/>
              <a:t>through a</a:t>
            </a:r>
            <a:r>
              <a:rPr lang="en-US" sz="2700" b="1" dirty="0" smtClean="0">
                <a:solidFill>
                  <a:srgbClr val="C00000"/>
                </a:solidFill>
              </a:rPr>
              <a:t> tax or a cap and trade</a:t>
            </a:r>
            <a:r>
              <a:rPr lang="en-US" sz="2700" b="1" dirty="0" smtClean="0"/>
              <a:t>, of course we must gradually eliminate fossil fuel energy subsidies.”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/>
              <a:t>Who Agrees?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79612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b="1" dirty="0" smtClean="0"/>
              <a:t>Axel Ockenfels</a:t>
            </a:r>
            <a:r>
              <a:rPr lang="en-US" sz="2600" dirty="0" smtClean="0"/>
              <a:t> (Director of the Cologne Laboratory for Economic Research. Leibniz Prize in 2005, and Contributing Author for IPCC.)</a:t>
            </a:r>
            <a:endParaRPr lang="en-US" sz="2600" b="1" dirty="0" smtClean="0"/>
          </a:p>
          <a:p>
            <a:pPr marL="514350" indent="-514350">
              <a:buNone/>
            </a:pPr>
            <a:r>
              <a:rPr lang="en-US" sz="3000" b="1" dirty="0" smtClean="0"/>
              <a:t>Peter Cramton</a:t>
            </a:r>
            <a:r>
              <a:rPr lang="en-US" sz="2600" dirty="0" smtClean="0"/>
              <a:t> (Professor of Economics, University of Maryland)</a:t>
            </a:r>
            <a:endParaRPr lang="en-US" sz="2600" b="1" dirty="0" smtClean="0"/>
          </a:p>
          <a:p>
            <a:pPr marL="514350" indent="-514350">
              <a:buNone/>
            </a:pPr>
            <a:r>
              <a:rPr lang="en-US" sz="3000" b="1" dirty="0" err="1" smtClean="0"/>
              <a:t>Éloi</a:t>
            </a:r>
            <a:r>
              <a:rPr lang="en-US" sz="3000" b="1" dirty="0" smtClean="0"/>
              <a:t> Laurent </a:t>
            </a:r>
            <a:r>
              <a:rPr lang="en-US" sz="2600" dirty="0" smtClean="0"/>
              <a:t>(senior economist and scientific advisor at Sciences-Po Center for economic research and visiting professor at Stanford University)</a:t>
            </a:r>
          </a:p>
          <a:p>
            <a:pPr marL="514350" indent="-514350">
              <a:buNone/>
            </a:pPr>
            <a:r>
              <a:rPr lang="en-US" sz="3000" b="1" dirty="0" smtClean="0"/>
              <a:t>Richard N. Cooper </a:t>
            </a:r>
            <a:r>
              <a:rPr lang="en-US" sz="2600" dirty="0" smtClean="0"/>
              <a:t>(</a:t>
            </a:r>
            <a:r>
              <a:rPr lang="en-US" sz="2600" dirty="0" err="1" smtClean="0"/>
              <a:t>Maurits</a:t>
            </a:r>
            <a:r>
              <a:rPr lang="en-US" sz="2600" dirty="0" smtClean="0"/>
              <a:t> C. Boas Professor of International Economics at Harvard University.)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/>
              <a:t>Why this new approach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796127"/>
          </a:xfrm>
        </p:spPr>
        <p:txBody>
          <a:bodyPr>
            <a:normAutofit/>
          </a:bodyPr>
          <a:lstStyle/>
          <a:p>
            <a:pPr marL="514350" indent="-514350"/>
            <a:r>
              <a:rPr lang="en-US" b="1" dirty="0" smtClean="0"/>
              <a:t>Carbon Pricing is</a:t>
            </a:r>
          </a:p>
          <a:p>
            <a:pPr marL="914400" lvl="1" indent="-514350"/>
            <a:r>
              <a:rPr lang="en-US" b="1" dirty="0" smtClean="0"/>
              <a:t>Powerful</a:t>
            </a:r>
          </a:p>
          <a:p>
            <a:pPr marL="914400" lvl="1" indent="-514350"/>
            <a:r>
              <a:rPr lang="en-US" b="1" dirty="0" smtClean="0"/>
              <a:t>Cheap</a:t>
            </a:r>
          </a:p>
          <a:p>
            <a:pPr marL="914400" lvl="1" indent="-514350"/>
            <a:r>
              <a:rPr lang="en-US" b="1" dirty="0" smtClean="0"/>
              <a:t>Efficient</a:t>
            </a:r>
          </a:p>
          <a:p>
            <a:pPr marL="914400" lvl="1" indent="-514350"/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820000"/>
                </a:solidFill>
              </a:rPr>
              <a:t>it’s the only way to get a strong agreement.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/>
            <a:r>
              <a:rPr lang="en-US" b="1" dirty="0" smtClean="0"/>
              <a:t>But it has been blocked by the</a:t>
            </a:r>
          </a:p>
          <a:p>
            <a:pPr marL="514350" indent="-514350">
              <a:buNone/>
            </a:pPr>
            <a:r>
              <a:rPr lang="en-US" b="1" dirty="0" smtClean="0"/>
              <a:t>			Cap vs. Tax fight.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Which Works Better: Caps or Taxes?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79612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/>
              <a:t>That misses the point — </a:t>
            </a:r>
          </a:p>
          <a:p>
            <a:pPr marL="514350" indent="-514350">
              <a:buNone/>
            </a:pPr>
            <a:r>
              <a:rPr lang="en-US" b="1" dirty="0" smtClean="0"/>
              <a:t>				agreement is what matters.</a:t>
            </a:r>
          </a:p>
          <a:p>
            <a:pPr marL="0" indent="0">
              <a:buNone/>
            </a:pPr>
            <a:r>
              <a:rPr lang="en-US" sz="3000" b="1" dirty="0" smtClean="0"/>
              <a:t>Poor countries will not have caps:</a:t>
            </a:r>
          </a:p>
          <a:p>
            <a:pPr marL="457200" indent="0">
              <a:buNone/>
            </a:pPr>
            <a:r>
              <a:rPr lang="en-US" sz="3000" b="1" dirty="0" smtClean="0"/>
              <a:t>“At the very least they argue, they should have the right to emit the same amount per capita as the United States.”  –</a:t>
            </a:r>
            <a:r>
              <a:rPr lang="en-US" sz="3000" b="1" dirty="0" err="1" smtClean="0"/>
              <a:t>Stiglitz</a:t>
            </a:r>
            <a:endParaRPr lang="en-US" b="1" dirty="0" smtClean="0"/>
          </a:p>
          <a:p>
            <a:pPr marL="514350" indent="-514350">
              <a:spcBef>
                <a:spcPts val="2400"/>
              </a:spcBef>
              <a:buNone/>
            </a:pPr>
            <a:r>
              <a:rPr lang="en-US" b="1" dirty="0" smtClean="0"/>
              <a:t>But, Europe will not give up cap and trade.</a:t>
            </a:r>
          </a:p>
          <a:p>
            <a:pPr marL="514350" indent="-514350" algn="ctr">
              <a:spcBef>
                <a:spcPts val="2400"/>
              </a:spcBef>
              <a:buNone/>
            </a:pPr>
            <a:r>
              <a:rPr lang="en-US" b="1" dirty="0" smtClean="0"/>
              <a:t>So allow caps </a:t>
            </a:r>
            <a:r>
              <a:rPr lang="en-US" b="1" dirty="0" smtClean="0">
                <a:solidFill>
                  <a:srgbClr val="820000"/>
                </a:solidFill>
              </a:rPr>
              <a:t>OR </a:t>
            </a:r>
            <a:r>
              <a:rPr lang="en-US" b="1" dirty="0" smtClean="0"/>
              <a:t>taxes.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6255" y="2026011"/>
            <a:ext cx="87996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End of Introduction</a:t>
            </a:r>
          </a:p>
          <a:p>
            <a:pPr algn="ctr"/>
            <a:endParaRPr lang="en-US" sz="4000" b="1" dirty="0" smtClean="0">
              <a:latin typeface="+mj-lt"/>
            </a:endParaRPr>
          </a:p>
          <a:p>
            <a:pPr algn="ctr"/>
            <a:r>
              <a:rPr lang="en-US" sz="4000" b="1" dirty="0" smtClean="0">
                <a:latin typeface="+mj-lt"/>
              </a:rPr>
              <a:t>Now a Systematic Approach</a:t>
            </a:r>
            <a:endParaRPr lang="en-US" sz="4000" b="1" dirty="0">
              <a:latin typeface="+mj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7961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Climate problem = Free Riding (self interest)</a:t>
            </a:r>
            <a:endParaRPr lang="en-US" sz="3100" b="1" dirty="0" smtClean="0">
              <a:sym typeface="Wingdings" pitchFamily="2" charset="2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Altruism is too weak to stop self interest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Instead: Change self interest </a:t>
            </a:r>
          </a:p>
          <a:p>
            <a:pPr marL="514350" indent="-514350">
              <a:buNone/>
            </a:pPr>
            <a:r>
              <a:rPr lang="en-US" b="1" dirty="0" smtClean="0">
                <a:sym typeface="Wingdings" pitchFamily="2" charset="2"/>
              </a:rPr>
              <a:t>			</a:t>
            </a:r>
            <a:r>
              <a:rPr lang="en-US" b="1" dirty="0" smtClean="0">
                <a:solidFill>
                  <a:srgbClr val="820000"/>
                </a:solidFill>
                <a:sym typeface="Wingdings" pitchFamily="2" charset="2"/>
              </a:rPr>
              <a:t>I will do X if you will.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b="1" dirty="0" smtClean="0"/>
              <a:t>For a public good, X must be a focal point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 smtClean="0"/>
              <a:t>A global price is the only focal point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 smtClean="0"/>
              <a:t>A Green Fund helps poor countries comply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A Short History of Carbon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158"/>
            <a:ext cx="8229600" cy="4903005"/>
          </a:xfrm>
        </p:spPr>
        <p:txBody>
          <a:bodyPr>
            <a:normAutofit fontScale="85000" lnSpcReduction="10000"/>
          </a:bodyPr>
          <a:lstStyle/>
          <a:p>
            <a:pPr marL="514350" indent="-514350"/>
            <a:r>
              <a:rPr lang="en-US" b="1" dirty="0" smtClean="0"/>
              <a:t>1974 — The first carbon crisis (oil)</a:t>
            </a:r>
          </a:p>
          <a:p>
            <a:pPr marL="914400" lvl="1" indent="-514350"/>
            <a:r>
              <a:rPr lang="en-US" b="1" dirty="0" smtClean="0"/>
              <a:t>IEA formed. Quantity limits failed. Switched to price.</a:t>
            </a:r>
          </a:p>
          <a:p>
            <a:pPr marL="914400" lvl="1" indent="-514350"/>
            <a:r>
              <a:rPr lang="en-US" b="1" dirty="0" smtClean="0"/>
              <a:t>OPEC pushed the price higher.</a:t>
            </a:r>
          </a:p>
          <a:p>
            <a:pPr marL="914400" lvl="1" indent="-514350"/>
            <a:r>
              <a:rPr lang="en-US" b="1" dirty="0" smtClean="0"/>
              <a:t>The best climate policy ever &amp; OPEC was squashed.</a:t>
            </a:r>
          </a:p>
          <a:p>
            <a:pPr marL="514350" indent="-514350"/>
            <a:r>
              <a:rPr lang="en-US" b="1" dirty="0" smtClean="0"/>
              <a:t>1988 Cap &amp; trade was invented because</a:t>
            </a:r>
          </a:p>
          <a:p>
            <a:pPr marL="914400" lvl="1" indent="-514350"/>
            <a:r>
              <a:rPr lang="en-US" b="1" dirty="0" smtClean="0"/>
              <a:t>Economists want a price</a:t>
            </a:r>
          </a:p>
          <a:p>
            <a:pPr marL="914400" lvl="1" indent="-514350"/>
            <a:r>
              <a:rPr lang="en-US" b="1" dirty="0" smtClean="0"/>
              <a:t>Environmentalists want caps (= command and control)</a:t>
            </a:r>
          </a:p>
          <a:p>
            <a:pPr marL="514350" indent="-514350"/>
            <a:r>
              <a:rPr lang="en-US" b="1" dirty="0" smtClean="0"/>
              <a:t>Caps failed in Kyoto (1997) and Copenhagen (2009)</a:t>
            </a:r>
          </a:p>
          <a:p>
            <a:pPr marL="914400" lvl="1" indent="-514350"/>
            <a:r>
              <a:rPr lang="en-US" b="1" dirty="0" smtClean="0"/>
              <a:t>Environmentalists have thrown out price</a:t>
            </a:r>
          </a:p>
          <a:p>
            <a:pPr marL="914400" lvl="1" indent="-514350"/>
            <a:r>
              <a:rPr lang="en-US" b="1" dirty="0" smtClean="0"/>
              <a:t>Leaving “sporadic regional volunteerism” —Weitzman</a:t>
            </a:r>
          </a:p>
          <a:p>
            <a:pPr marL="514350" indent="-514350"/>
            <a:r>
              <a:rPr lang="en-US" b="1" dirty="0" smtClean="0"/>
              <a:t>Earth is cooked (2099)</a:t>
            </a:r>
          </a:p>
          <a:p>
            <a:pPr marL="914400" lvl="1" indent="-514350"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42900" indent="-342900"/>
            <a:fld id="{46014A57-6E10-4055-9AC6-090401B610CA}" type="slidenum">
              <a:rPr lang="en-US" smtClean="0"/>
              <a:pPr marL="342900" indent="-342900"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#1. The Problem: Climate = Public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79612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This the only reason for UN negotiations.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If the climate were not a public good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b="1" dirty="0" smtClean="0"/>
              <a:t>US emissions would have no impact on the EU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b="1" dirty="0" smtClean="0"/>
              <a:t>Same with China, etc.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There’s no need for a UN conference to tell the US to clean up smog in Los Angeles!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C00000"/>
                </a:solidFill>
              </a:rPr>
              <a:t>Everyone agrees.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public climate good is:  </a:t>
            </a:r>
            <a:r>
              <a:rPr lang="en-US" b="1" dirty="0" smtClean="0">
                <a:solidFill>
                  <a:srgbClr val="820000"/>
                </a:solidFill>
              </a:rPr>
              <a:t>abatement</a:t>
            </a:r>
            <a:r>
              <a:rPr lang="en-US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Everyone </a:t>
            </a:r>
            <a:r>
              <a:rPr lang="en-US" b="1" dirty="0" smtClean="0">
                <a:solidFill>
                  <a:srgbClr val="820000"/>
                </a:solidFill>
              </a:rPr>
              <a:t>free rides</a:t>
            </a:r>
            <a:r>
              <a:rPr lang="en-US" b="1" dirty="0" smtClean="0"/>
              <a:t> on others’ abatement.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#2. Altruism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Negotiators tell us the problem is:</a:t>
            </a:r>
          </a:p>
          <a:p>
            <a:pPr>
              <a:buNone/>
            </a:pPr>
            <a:r>
              <a:rPr lang="en-US" dirty="0" smtClean="0"/>
              <a:t>			“lack of political will”</a:t>
            </a:r>
          </a:p>
          <a:p>
            <a:pPr>
              <a:buNone/>
            </a:pPr>
            <a:r>
              <a:rPr lang="en-US" dirty="0" smtClean="0"/>
              <a:t>			“lack of ambition”</a:t>
            </a:r>
          </a:p>
          <a:p>
            <a:pPr>
              <a:buNone/>
            </a:pPr>
            <a:r>
              <a:rPr lang="en-US" dirty="0" smtClean="0"/>
              <a:t>			“lack of leadership”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They don’t say “lack of altruism.” </a:t>
            </a:r>
          </a:p>
          <a:p>
            <a:r>
              <a:rPr lang="en-US" dirty="0" smtClean="0"/>
              <a:t>That would sound naïve because—the world is unlikely to become altruistic by 2015.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well does altruism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86647"/>
          </a:xfrm>
        </p:spPr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b="1" dirty="0" smtClean="0"/>
              <a:t>If the United States leads, China will follow</a:t>
            </a:r>
            <a:r>
              <a:rPr lang="en-US" dirty="0" smtClean="0"/>
              <a:t>.” 	—Al Gore  </a:t>
            </a:r>
            <a:r>
              <a:rPr lang="en-US" sz="2400" dirty="0" smtClean="0"/>
              <a:t>(Guardian, 24 April 2009)</a:t>
            </a:r>
          </a:p>
          <a:p>
            <a:r>
              <a:rPr lang="en-US" b="1" dirty="0" smtClean="0"/>
              <a:t>“Leading”—cooperating first—has been checked experimentally.</a:t>
            </a:r>
          </a:p>
          <a:p>
            <a:r>
              <a:rPr lang="en-US" b="1" dirty="0" smtClean="0"/>
              <a:t>Experimental results range from:</a:t>
            </a:r>
          </a:p>
          <a:p>
            <a:pPr lvl="1"/>
            <a:r>
              <a:rPr lang="en-US" b="1" dirty="0" smtClean="0"/>
              <a:t>It makes free riding a bit worse, to</a:t>
            </a:r>
          </a:p>
          <a:p>
            <a:pPr lvl="1"/>
            <a:r>
              <a:rPr lang="en-US" b="1" dirty="0" smtClean="0"/>
              <a:t>It helps just a bit, but the leader is worse off.</a:t>
            </a:r>
          </a:p>
          <a:p>
            <a:r>
              <a:rPr lang="en-US" b="1" dirty="0" smtClean="0"/>
              <a:t>Al Gore did not check the science.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Why some hope for global altruism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79612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/>
              <a:t>Because:</a:t>
            </a:r>
          </a:p>
          <a:p>
            <a:pPr marL="514350" indent="-514350">
              <a:buNone/>
            </a:pPr>
            <a:r>
              <a:rPr lang="en-US" b="1" dirty="0" smtClean="0"/>
              <a:t>People don’t know that </a:t>
            </a:r>
            <a:r>
              <a:rPr lang="en-US" b="1" dirty="0" smtClean="0">
                <a:solidFill>
                  <a:srgbClr val="820000"/>
                </a:solidFill>
              </a:rPr>
              <a:t>self interest can be changed</a:t>
            </a:r>
            <a:r>
              <a:rPr lang="en-US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If they knew we could change it from</a:t>
            </a:r>
          </a:p>
          <a:p>
            <a:pPr marL="514350" indent="-514350">
              <a:buNone/>
            </a:pPr>
            <a:r>
              <a:rPr lang="en-US" b="1" dirty="0" smtClean="0"/>
              <a:t>		“Free ride” to “cooperate”</a:t>
            </a:r>
          </a:p>
          <a:p>
            <a:pPr marL="514350" indent="-514350">
              <a:buNone/>
            </a:pPr>
            <a:r>
              <a:rPr lang="en-US" b="1" dirty="0" smtClean="0"/>
              <a:t>	They would stop talking about “ambition”. 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 startAt="2"/>
            </a:pPr>
            <a:r>
              <a:rPr lang="en-US" b="1" dirty="0" smtClean="0"/>
              <a:t>You don’t need ambition to act in your own self interest.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Conclusion #2 Altruism is too weak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79612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>
                <a:sym typeface="Wingdings" pitchFamily="2" charset="2"/>
              </a:rPr>
              <a:t>Climate is like a repeated prisoners’ dilemma game, but with many prisoners.</a:t>
            </a:r>
          </a:p>
          <a:p>
            <a:pPr marL="514350" indent="-514350">
              <a:buNone/>
            </a:pPr>
            <a:endParaRPr lang="en-US" b="1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b="1" dirty="0" smtClean="0">
                <a:sym typeface="Wingdings" pitchFamily="2" charset="2"/>
              </a:rPr>
              <a:t>Many experiments show that, with more prisoners, cooperation is more difficult.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So Don’t blame the negotiators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7961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They are stuck in a repeated prisoners’ dilemma with 200 prisoners.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This is the worst game imaginable.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Altruism is too weak a force.</a:t>
            </a:r>
          </a:p>
          <a:p>
            <a:pPr marL="514350" indent="-514350" algn="ctr">
              <a:buNone/>
            </a:pPr>
            <a:r>
              <a:rPr lang="en-US" sz="3600" b="1" dirty="0" smtClean="0">
                <a:solidFill>
                  <a:srgbClr val="820000"/>
                </a:solidFill>
              </a:rPr>
              <a:t>So change the game</a:t>
            </a:r>
          </a:p>
          <a:p>
            <a:pPr marL="514350" indent="-514350">
              <a:buNone/>
            </a:pPr>
            <a:r>
              <a:rPr lang="en-US" b="1" dirty="0" smtClean="0"/>
              <a:t>	to “I will commit to X if you will.”</a:t>
            </a:r>
          </a:p>
          <a:p>
            <a:pPr marL="514350" indent="-514350"/>
            <a:r>
              <a:rPr lang="en-US" b="1" dirty="0" smtClean="0"/>
              <a:t>Then cooperation will be in most country’s self interest.</a:t>
            </a:r>
          </a:p>
          <a:p>
            <a:pPr marL="514350" indent="-514350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Can We Change Self Interest?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283"/>
            <a:ext cx="8229600" cy="491488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>
                <a:sym typeface="Wingdings" pitchFamily="2" charset="2"/>
              </a:rPr>
              <a:t>Most people think it’s impossible. But, </a:t>
            </a:r>
          </a:p>
          <a:p>
            <a:pPr marL="514350" indent="-514350">
              <a:buNone/>
            </a:pPr>
            <a:r>
              <a:rPr lang="en-US" b="1" dirty="0" smtClean="0">
                <a:sym typeface="Wingdings" pitchFamily="2" charset="2"/>
              </a:rPr>
              <a:t>changing self interest is the basis of society.</a:t>
            </a:r>
          </a:p>
          <a:p>
            <a:pPr marL="514350" indent="-514350" algn="ctr">
              <a:buNone/>
            </a:pPr>
            <a:r>
              <a:rPr lang="en-US" b="1" dirty="0" smtClean="0">
                <a:solidFill>
                  <a:srgbClr val="820000"/>
                </a:solidFill>
                <a:sym typeface="Wingdings" pitchFamily="2" charset="2"/>
              </a:rPr>
              <a:t>We do it all the time!</a:t>
            </a:r>
          </a:p>
          <a:p>
            <a:pPr marL="514350" indent="-514350" algn="ctr">
              <a:buNone/>
            </a:pPr>
            <a:endParaRPr lang="en-US" b="1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b="1" dirty="0" smtClean="0"/>
              <a:t>And we solve big public-goods problems: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914400" lvl="1" indent="-514350"/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62099" y="4140200"/>
          <a:ext cx="810688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3444"/>
                <a:gridCol w="4053444"/>
              </a:tblGrid>
              <a:tr h="370840">
                <a:tc>
                  <a:txBody>
                    <a:bodyPr/>
                    <a:lstStyle/>
                    <a:p>
                      <a:pPr marL="914400" lvl="1" indent="-514350">
                        <a:buFont typeface="Arial" pitchFamily="34" charset="0"/>
                        <a:buChar char="•"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Parks			</a:t>
                      </a:r>
                    </a:p>
                    <a:p>
                      <a:pPr marL="914400" lvl="1" indent="-514350">
                        <a:buFont typeface="Arial" pitchFamily="34" charset="0"/>
                        <a:buChar char="•"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Highways</a:t>
                      </a:r>
                    </a:p>
                    <a:p>
                      <a:pPr marL="914400" lvl="1" indent="-514350">
                        <a:buFont typeface="Arial" pitchFamily="34" charset="0"/>
                        <a:buChar char="•"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Military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0" lvl="1" indent="-514350">
                        <a:buFont typeface="Arial" pitchFamily="34" charset="0"/>
                        <a:buChar char="•"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Education		</a:t>
                      </a:r>
                    </a:p>
                    <a:p>
                      <a:pPr marL="914400" lvl="1" indent="-514350">
                        <a:buFont typeface="Arial" pitchFamily="34" charset="0"/>
                        <a:buChar char="•"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Toxic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 cleanup</a:t>
                      </a:r>
                    </a:p>
                    <a:p>
                      <a:pPr marL="914400" lvl="1" indent="-514350">
                        <a:buFont typeface="Arial" pitchFamily="34" charset="0"/>
                        <a:buChar char="•"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Courts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How to Change Self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283"/>
            <a:ext cx="8229600" cy="50232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If we don’t make an agreement with Starbucks:</a:t>
            </a:r>
          </a:p>
          <a:p>
            <a:r>
              <a:rPr lang="en-US" b="1" dirty="0" smtClean="0">
                <a:solidFill>
                  <a:srgbClr val="820000"/>
                </a:solidFill>
              </a:rPr>
              <a:t>Starbucks’ self interest </a:t>
            </a:r>
            <a:r>
              <a:rPr lang="en-US" dirty="0" smtClean="0"/>
              <a:t>= keep the cappuccino.</a:t>
            </a:r>
          </a:p>
          <a:p>
            <a:r>
              <a:rPr lang="en-US" b="1" dirty="0" smtClean="0">
                <a:solidFill>
                  <a:srgbClr val="820000"/>
                </a:solidFill>
              </a:rPr>
              <a:t>My self interest </a:t>
            </a:r>
            <a:r>
              <a:rPr lang="en-US" dirty="0" smtClean="0"/>
              <a:t>= keep my money. 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So they say: “</a:t>
            </a:r>
            <a:r>
              <a:rPr lang="en-US" b="1" dirty="0" smtClean="0"/>
              <a:t>We will</a:t>
            </a:r>
            <a:r>
              <a:rPr lang="en-US" dirty="0" smtClean="0"/>
              <a:t> give you a cappuccino </a:t>
            </a:r>
            <a:r>
              <a:rPr lang="en-US" b="1" dirty="0" smtClean="0"/>
              <a:t>if you will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give us $4.”</a:t>
            </a:r>
          </a:p>
          <a:p>
            <a:pPr algn="ctr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We will if you will.</a:t>
            </a:r>
          </a:p>
          <a:p>
            <a:pPr algn="ctr">
              <a:buNone/>
            </a:pPr>
            <a:endParaRPr lang="en-US" sz="1400" b="1" u="sng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That changes our self interests.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Change Self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deal (agreement)</a:t>
            </a:r>
          </a:p>
          <a:p>
            <a:r>
              <a:rPr lang="en-US" dirty="0" smtClean="0"/>
              <a:t>Sign a contract</a:t>
            </a:r>
          </a:p>
          <a:p>
            <a:r>
              <a:rPr lang="en-US" dirty="0" smtClean="0"/>
              <a:t>Sign a treaty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It’s that simple. We do it all the time.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But for public goods we need a special kind of agreement — a </a:t>
            </a:r>
            <a:r>
              <a:rPr lang="en-US" b="1" dirty="0" smtClean="0">
                <a:solidFill>
                  <a:srgbClr val="C00000"/>
                </a:solidFill>
              </a:rPr>
              <a:t>common commitment</a:t>
            </a:r>
            <a:r>
              <a:rPr lang="en-US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sz="3600" dirty="0" smtClean="0"/>
              <a:t>An Example of a Common Commitment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283"/>
            <a:ext cx="8229600" cy="491488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b="1" dirty="0" smtClean="0">
                <a:sym typeface="Wingdings" pitchFamily="2" charset="2"/>
              </a:rPr>
              <a:t>If we want to build highways. Do we put a donation box at every petrol station?</a:t>
            </a:r>
          </a:p>
          <a:p>
            <a:pPr marL="514350" indent="-514350">
              <a:buNone/>
            </a:pPr>
            <a:r>
              <a:rPr lang="en-US" b="1" dirty="0" smtClean="0">
                <a:sym typeface="Wingdings" pitchFamily="2" charset="2"/>
              </a:rPr>
              <a:t>Do we ask for altruistic contributions to the highway fund?</a:t>
            </a: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No, we vote for a </a:t>
            </a:r>
            <a:r>
              <a:rPr lang="en-US" b="1" dirty="0" smtClean="0">
                <a:solidFill>
                  <a:srgbClr val="C00000"/>
                </a:solidFill>
              </a:rPr>
              <a:t>common commitment</a:t>
            </a:r>
            <a:r>
              <a:rPr lang="en-US" b="1" dirty="0" smtClean="0"/>
              <a:t> to a price (tax) on gasoline for building highways.</a:t>
            </a:r>
          </a:p>
          <a:p>
            <a:pPr marL="514350" indent="-514350">
              <a:buNone/>
            </a:pPr>
            <a:r>
              <a:rPr lang="en-US" b="1" dirty="0" smtClean="0"/>
              <a:t>When we vote we are saying:</a:t>
            </a:r>
          </a:p>
          <a:p>
            <a:pPr marL="514350" indent="-514350">
              <a:buNone/>
            </a:pPr>
            <a:r>
              <a:rPr lang="en-US" b="1" dirty="0" smtClean="0"/>
              <a:t>	I will  </a:t>
            </a:r>
            <a:r>
              <a:rPr lang="en-US" b="1" dirty="0" smtClean="0">
                <a:solidFill>
                  <a:srgbClr val="C00000"/>
                </a:solidFill>
              </a:rPr>
              <a:t>pay an $X tax</a:t>
            </a:r>
            <a:r>
              <a:rPr lang="en-US" b="1" dirty="0" smtClean="0"/>
              <a:t>  if you will.</a:t>
            </a:r>
          </a:p>
          <a:p>
            <a:pPr marL="514350" indent="-514350">
              <a:buNone/>
            </a:pPr>
            <a:r>
              <a:rPr lang="en-US" b="1" dirty="0" smtClean="0"/>
              <a:t>It is in your self interest to vote for $X, but not to put $X in a donation box.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Pricing Is Powerful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0179" y="1089565"/>
            <a:ext cx="6879325" cy="508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412675" y="3396340"/>
            <a:ext cx="199505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Trends continue</a:t>
            </a:r>
          </a:p>
          <a:p>
            <a:pPr algn="r"/>
            <a:r>
              <a:rPr lang="en-US" sz="2000" b="1" dirty="0" smtClean="0"/>
              <a:t>until 2002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08166" y="6150114"/>
            <a:ext cx="599703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Nuclear assumed to emit 1 </a:t>
            </a:r>
            <a:r>
              <a:rPr lang="en-US" sz="2000" b="1" dirty="0" err="1" smtClean="0">
                <a:solidFill>
                  <a:srgbClr val="C00000"/>
                </a:solidFill>
              </a:rPr>
              <a:t>tonne</a:t>
            </a:r>
            <a:r>
              <a:rPr lang="en-US" sz="2000" b="1" dirty="0" smtClean="0">
                <a:solidFill>
                  <a:srgbClr val="C00000"/>
                </a:solidFill>
              </a:rPr>
              <a:t> CO2 / MWh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Conclusion #3: Change Self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3791"/>
            <a:ext cx="8229600" cy="4582371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>
                <a:sym typeface="Wingdings" pitchFamily="2" charset="2"/>
              </a:rPr>
              <a:t>To change self interest we need to agree </a:t>
            </a:r>
            <a:r>
              <a:rPr lang="en-US" b="1" dirty="0" smtClean="0">
                <a:solidFill>
                  <a:srgbClr val="820000"/>
                </a:solidFill>
                <a:sym typeface="Wingdings" pitchFamily="2" charset="2"/>
              </a:rPr>
              <a:t>on a Common Commitment</a:t>
            </a:r>
            <a:r>
              <a:rPr lang="en-US" b="1" dirty="0" smtClean="0">
                <a:sym typeface="Wingdings" pitchFamily="2" charset="2"/>
              </a:rPr>
              <a:t>, such as:</a:t>
            </a:r>
          </a:p>
          <a:p>
            <a:pPr marL="514350" indent="-514350">
              <a:buNone/>
            </a:pPr>
            <a:endParaRPr lang="en-US" b="1" dirty="0" smtClean="0">
              <a:sym typeface="Wingdings" pitchFamily="2" charset="2"/>
            </a:endParaRPr>
          </a:p>
          <a:p>
            <a:pPr marL="514350" indent="-514350"/>
            <a:r>
              <a:rPr lang="en-US" b="1" dirty="0" smtClean="0">
                <a:sym typeface="Wingdings" pitchFamily="2" charset="2"/>
              </a:rPr>
              <a:t>All countries will reduce emissions to 10% below the 2000 level.</a:t>
            </a:r>
          </a:p>
          <a:p>
            <a:pPr marL="514350" indent="-514350">
              <a:buNone/>
            </a:pPr>
            <a:r>
              <a:rPr lang="en-US" b="1" dirty="0" smtClean="0">
                <a:sym typeface="Wingdings" pitchFamily="2" charset="2"/>
              </a:rPr>
              <a:t>OR</a:t>
            </a:r>
          </a:p>
          <a:p>
            <a:pPr marL="514350" indent="-514350"/>
            <a:r>
              <a:rPr lang="en-US" b="1" dirty="0" smtClean="0">
                <a:sym typeface="Wingdings" pitchFamily="2" charset="2"/>
              </a:rPr>
              <a:t>All countries will set an average carbon price starting at $30/ton and increasing.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endParaRPr lang="en-US" b="1" dirty="0" smtClean="0">
              <a:sym typeface="Wingdings" pitchFamily="2" charset="2"/>
            </a:endParaRPr>
          </a:p>
          <a:p>
            <a:pPr marL="514350" indent="-514350">
              <a:buNone/>
            </a:pPr>
            <a:endParaRPr lang="en-US" b="1" dirty="0" smtClean="0">
              <a:sym typeface="Wingdings" pitchFamily="2" charset="2"/>
            </a:endParaRPr>
          </a:p>
          <a:p>
            <a:pPr marL="514350" indent="-514350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Step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30036"/>
            <a:ext cx="8283039" cy="47961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problem: Free riding</a:t>
            </a:r>
            <a:endParaRPr lang="en-US" sz="3100" b="1" dirty="0" smtClean="0">
              <a:sym typeface="Wingdings" pitchFamily="2" charset="2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Altruism is too weak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Change self interest with a </a:t>
            </a:r>
          </a:p>
          <a:p>
            <a:pPr marL="514350" indent="-514350">
              <a:buNone/>
            </a:pPr>
            <a:r>
              <a:rPr lang="en-US" b="1" dirty="0" smtClean="0"/>
              <a:t>			common commitment</a:t>
            </a:r>
          </a:p>
          <a:p>
            <a:pPr marL="514350" indent="-514350">
              <a:buNone/>
            </a:pPr>
            <a:r>
              <a:rPr lang="en-US" b="1" dirty="0" smtClean="0">
                <a:sym typeface="Wingdings" pitchFamily="2" charset="2"/>
              </a:rPr>
              <a:t>			 I will do X if you will.</a:t>
            </a:r>
          </a:p>
          <a:p>
            <a:pPr marL="514350" indent="-514350">
              <a:buNone/>
            </a:pPr>
            <a:r>
              <a:rPr lang="en-US" b="1" dirty="0" smtClean="0">
                <a:sym typeface="Wingdings" pitchFamily="2" charset="2"/>
              </a:rPr>
              <a:t>	But most common commitments won’t work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3600" b="1" dirty="0" smtClean="0">
                <a:solidFill>
                  <a:srgbClr val="820000"/>
                </a:solidFill>
              </a:rPr>
              <a:t>X must be a focal 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What’s a Focal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283"/>
            <a:ext cx="8229600" cy="491488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/>
              <a:t>A </a:t>
            </a:r>
            <a:r>
              <a:rPr lang="en-US" b="1" dirty="0" smtClean="0">
                <a:solidFill>
                  <a:srgbClr val="820000"/>
                </a:solidFill>
              </a:rPr>
              <a:t>focal point </a:t>
            </a:r>
            <a:r>
              <a:rPr lang="en-US" b="1" dirty="0" smtClean="0"/>
              <a:t>is a game strategy that people will tend to use because it seems natural, special or relevant to them.</a:t>
            </a:r>
            <a:r>
              <a:rPr lang="en-US" dirty="0" smtClean="0"/>
              <a:t> </a:t>
            </a:r>
            <a:r>
              <a:rPr lang="en-US" sz="2400" dirty="0" smtClean="0"/>
              <a:t>(Concept from Thomas Schelling, Nobel Prize, 2005)</a:t>
            </a:r>
          </a:p>
          <a:p>
            <a:pPr marL="514350" indent="-514350"/>
            <a:r>
              <a:rPr lang="en-US" b="1" dirty="0" smtClean="0"/>
              <a:t>It can be a formula:</a:t>
            </a:r>
          </a:p>
          <a:p>
            <a:pPr marL="514350" indent="-514350" algn="ctr">
              <a:buNone/>
            </a:pPr>
            <a:r>
              <a:rPr lang="en-US" b="1" dirty="0" smtClean="0"/>
              <a:t>	</a:t>
            </a:r>
            <a:r>
              <a:rPr lang="en-US" sz="2800" b="1" dirty="0" smtClean="0"/>
              <a:t>2010 Emissions = (1 – R) × (1990 Emissions)</a:t>
            </a:r>
          </a:p>
          <a:p>
            <a:pPr marL="514350" indent="-514350"/>
            <a:r>
              <a:rPr lang="en-US" b="1" dirty="0" smtClean="0"/>
              <a:t>That’s a “partial focal point,” but R can be found by majority vote or by consensus.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Kyoto searched for a focal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283"/>
            <a:ext cx="8229600" cy="491488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>
                <a:sym typeface="Wingdings" pitchFamily="2" charset="2"/>
              </a:rPr>
              <a:t>At first, half of the countries wanted:</a:t>
            </a:r>
          </a:p>
          <a:p>
            <a:pPr marL="514350" indent="-514350">
              <a:buNone/>
            </a:pPr>
            <a:r>
              <a:rPr lang="en-US" b="1" dirty="0" smtClean="0"/>
              <a:t>	</a:t>
            </a:r>
            <a:r>
              <a:rPr lang="en-US" sz="2800" b="1" dirty="0" smtClean="0"/>
              <a:t>2010 Emissions = (1 – R) × (1990 Emissions)</a:t>
            </a:r>
          </a:p>
          <a:p>
            <a:pPr marL="514350" indent="-514350">
              <a:buNone/>
            </a:pPr>
            <a:r>
              <a:rPr lang="en-US" b="1" dirty="0" smtClean="0"/>
              <a:t>But Australia, Hungary et al., Iceland, Japan, Norway, Switzerland and Brazil all submitted different focal-point formulas, based on:</a:t>
            </a:r>
          </a:p>
          <a:p>
            <a:pPr marL="514350" indent="-514350">
              <a:buNone/>
            </a:pPr>
            <a:r>
              <a:rPr lang="en-US" sz="2800" b="1" dirty="0" smtClean="0"/>
              <a:t>GDP/capita growth; emission intensity of GDP and of exports; emissions/capita, GDP/capita, share of renewables, % emission from industry, choice of variables, </a:t>
            </a:r>
            <a:r>
              <a:rPr lang="en-US" sz="2800" b="1" dirty="0" smtClean="0">
                <a:solidFill>
                  <a:srgbClr val="820000"/>
                </a:solidFill>
              </a:rPr>
              <a:t>pledging</a:t>
            </a:r>
            <a:r>
              <a:rPr lang="en-US" sz="2800" b="1" dirty="0" smtClean="0"/>
              <a:t>, relative contribution of CO</a:t>
            </a:r>
            <a:r>
              <a:rPr lang="en-US" b="1" baseline="-25000" dirty="0" smtClean="0"/>
              <a:t>2</a:t>
            </a:r>
            <a:r>
              <a:rPr lang="en-US" sz="2800" b="1" dirty="0" smtClean="0"/>
              <a:t>.</a:t>
            </a:r>
          </a:p>
          <a:p>
            <a:pPr marL="514350" indent="-514350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Kyoto’s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282"/>
            <a:ext cx="8229600" cy="522514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b="1" dirty="0" smtClean="0"/>
              <a:t>After almost two years in which dozens of proposal must have been considered,</a:t>
            </a:r>
          </a:p>
          <a:p>
            <a:pPr marL="514350" indent="-514350"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820000"/>
                </a:solidFill>
              </a:rPr>
              <a:t>there was nothing close to agreement</a:t>
            </a:r>
            <a:r>
              <a:rPr lang="en-US" b="1" dirty="0" smtClean="0"/>
              <a:t>.</a:t>
            </a:r>
          </a:p>
          <a:p>
            <a:pPr marL="514350" indent="-514350">
              <a:buNone/>
            </a:pPr>
            <a:r>
              <a:rPr lang="en-US" b="1" dirty="0" smtClean="0"/>
              <a:t>Chairman Estrada gave up.</a:t>
            </a:r>
          </a:p>
          <a:p>
            <a:pPr marL="514350" indent="-514350">
              <a:buNone/>
            </a:pPr>
            <a:r>
              <a:rPr lang="en-US" b="1" dirty="0" smtClean="0"/>
              <a:t>On the final day “he invited Annex I Parties to submit their revised, final numbers to the podium.” They submitted whatever they wanted and “these numbers were simply inserted … into the blank draft annex B.”</a:t>
            </a:r>
          </a:p>
          <a:p>
            <a:pPr marL="514350" indent="-514350">
              <a:spcBef>
                <a:spcPts val="1200"/>
              </a:spcBef>
              <a:buNone/>
            </a:pPr>
            <a:r>
              <a:rPr lang="en-US" sz="2200" b="1" dirty="0" smtClean="0"/>
              <a:t>Official UN history, </a:t>
            </a:r>
            <a:r>
              <a:rPr lang="en-US" sz="2200" b="1" dirty="0" err="1" smtClean="0"/>
              <a:t>DePledge</a:t>
            </a:r>
            <a:r>
              <a:rPr lang="en-US" sz="2200" b="1" dirty="0" smtClean="0"/>
              <a:t> 2000 </a:t>
            </a:r>
          </a:p>
          <a:p>
            <a:pPr marL="514350" indent="-514350">
              <a:buNone/>
            </a:pPr>
            <a:r>
              <a:rPr lang="en-US" sz="2200" b="1" dirty="0" smtClean="0"/>
              <a:t>http://carbon-price.com/climate/library/related/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Kyoto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 cap-style focal point does not exist.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So a cap-style common-commitment was not made.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So self interests were not changed.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And the free-rider problem was not solved.</a:t>
            </a:r>
          </a:p>
          <a:p>
            <a:pPr marL="514350" indent="-514350">
              <a:buNone/>
            </a:pPr>
            <a:r>
              <a:rPr lang="en-US" b="1" dirty="0" smtClean="0"/>
              <a:t>	For example:</a:t>
            </a:r>
          </a:p>
          <a:p>
            <a:pPr marL="514350" indent="-514350"/>
            <a:r>
              <a:rPr lang="en-US" b="1" dirty="0" smtClean="0"/>
              <a:t>When the EU expected “uniform” formula to be the focal point it offered 15%. When there was no common commitment, it accepted only 8%.</a:t>
            </a:r>
          </a:p>
          <a:p>
            <a:pPr marL="514350" indent="-514350"/>
            <a:r>
              <a:rPr lang="en-US" b="1" dirty="0" smtClean="0"/>
              <a:t>Iceland immediately announced its target was “unattainable.”</a:t>
            </a:r>
          </a:p>
          <a:p>
            <a:pPr marL="514350" indent="-514350"/>
            <a:r>
              <a:rPr lang="en-US" b="1" dirty="0" smtClean="0"/>
              <a:t>The rest  is history. (US, Canada, Japan, Russia)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Lesson for Paris,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Kyoto, countries tried “</a:t>
            </a:r>
            <a:r>
              <a:rPr lang="en-US" dirty="0" smtClean="0">
                <a:solidFill>
                  <a:srgbClr val="820000"/>
                </a:solidFill>
              </a:rPr>
              <a:t>pledge and review</a:t>
            </a:r>
            <a:r>
              <a:rPr lang="en-US" dirty="0" smtClean="0"/>
              <a:t>” for almost two years, then committed to whatever they wanted.</a:t>
            </a:r>
          </a:p>
          <a:p>
            <a:r>
              <a:rPr lang="en-US" dirty="0" smtClean="0"/>
              <a:t>That’s the plan for the Paris Conference, 2015.</a:t>
            </a:r>
          </a:p>
          <a:p>
            <a:pPr marL="514350" indent="-514350"/>
            <a:r>
              <a:rPr lang="en-US" b="1" dirty="0" smtClean="0"/>
              <a:t>Paris will fail just like Kyoto and Copenhagen</a:t>
            </a:r>
          </a:p>
          <a:p>
            <a:pPr marL="514350" indent="-514350"/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Looking for a Focal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283"/>
            <a:ext cx="8229600" cy="491488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2400"/>
              </a:spcBef>
              <a:buNone/>
            </a:pPr>
            <a:endParaRPr lang="en-US" b="1" dirty="0" smtClean="0"/>
          </a:p>
          <a:p>
            <a:pPr marL="514350" indent="-514350">
              <a:spcBef>
                <a:spcPts val="2400"/>
              </a:spcBef>
              <a:buNone/>
            </a:pPr>
            <a:r>
              <a:rPr lang="en-US" b="1" dirty="0" smtClean="0"/>
              <a:t>We know there is no quantity-type focal point.</a:t>
            </a:r>
          </a:p>
          <a:p>
            <a:pPr marL="514350" indent="-514350">
              <a:spcBef>
                <a:spcPts val="2400"/>
              </a:spcBef>
              <a:buNone/>
            </a:pPr>
            <a:r>
              <a:rPr lang="en-US" b="1" dirty="0" smtClean="0"/>
              <a:t>Kyoto proved that.</a:t>
            </a:r>
          </a:p>
          <a:p>
            <a:pPr marL="514350" indent="-514350">
              <a:spcBef>
                <a:spcPts val="2400"/>
              </a:spcBef>
              <a:buNone/>
            </a:pPr>
            <a:r>
              <a:rPr lang="en-US" b="1" dirty="0" smtClean="0"/>
              <a:t>Is there a price formula that’s a focal point?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#5: A Uniform Price Is Focal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282"/>
            <a:ext cx="8229600" cy="491488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/>
              <a:t>Carbon-Price(</a:t>
            </a:r>
            <a:r>
              <a:rPr lang="en-US" b="1" dirty="0" err="1" smtClean="0"/>
              <a:t>i</a:t>
            </a:r>
            <a:r>
              <a:rPr lang="en-US" b="1" dirty="0" smtClean="0"/>
              <a:t>) = X</a:t>
            </a:r>
          </a:p>
          <a:p>
            <a:pPr algn="ctr">
              <a:buNone/>
            </a:pPr>
            <a:r>
              <a:rPr lang="en-US" sz="2800" dirty="0" smtClean="0"/>
              <a:t>For every country </a:t>
            </a:r>
            <a:r>
              <a:rPr lang="en-US" sz="2800" dirty="0" err="1" smtClean="0"/>
              <a:t>i</a:t>
            </a:r>
            <a:endParaRPr lang="en-US" sz="2800" dirty="0" smtClean="0"/>
          </a:p>
          <a:p>
            <a:r>
              <a:rPr lang="en-US" b="1" dirty="0" smtClean="0"/>
              <a:t>The simplest price formula is focal.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Of course, X should increase over time.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The whole point of “Trading” in Cap-and-Trade is a uniform, efficient, global price.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The whole point of a Harmonized Tax is a uniform, efficient, global price.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Everyone agrees: a uniform price is best.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What about Poor Countries?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283"/>
            <a:ext cx="8229600" cy="491488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/>
              <a:t>They will agree if they get some help.</a:t>
            </a:r>
          </a:p>
          <a:p>
            <a:pPr marL="514350" indent="-514350">
              <a:buNone/>
            </a:pPr>
            <a:r>
              <a:rPr lang="en-US" b="1" dirty="0" smtClean="0"/>
              <a:t>That’ fair.</a:t>
            </a:r>
          </a:p>
          <a:p>
            <a:pPr marL="514350" indent="-514350">
              <a:buNone/>
            </a:pPr>
            <a:r>
              <a:rPr lang="en-US" b="1" dirty="0" smtClean="0"/>
              <a:t>So use the Green Fund.</a:t>
            </a:r>
          </a:p>
          <a:p>
            <a:pPr marL="514350" indent="-514350">
              <a:buNone/>
            </a:pPr>
            <a:r>
              <a:rPr lang="en-US" b="1" dirty="0" smtClean="0"/>
              <a:t>This is the best use of a Green Fund:</a:t>
            </a:r>
          </a:p>
          <a:p>
            <a:pPr marL="514350" indent="-514350" algn="ctr">
              <a:buNone/>
            </a:pPr>
            <a:r>
              <a:rPr lang="en-US" b="1" dirty="0" smtClean="0"/>
              <a:t>Buy the very best climate policy,</a:t>
            </a:r>
          </a:p>
          <a:p>
            <a:pPr marL="514350" indent="-514350" algn="ctr">
              <a:buNone/>
            </a:pPr>
            <a:r>
              <a:rPr lang="en-US" b="1" dirty="0" smtClean="0"/>
              <a:t>a uniform global price.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What’s the cost of a price?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03519"/>
          </a:xfrm>
        </p:spPr>
        <p:txBody>
          <a:bodyPr>
            <a:normAutofit/>
          </a:bodyPr>
          <a:lstStyle/>
          <a:p>
            <a:r>
              <a:rPr lang="en-US" dirty="0" smtClean="0"/>
              <a:t>Say the US is emitting 5 </a:t>
            </a:r>
            <a:r>
              <a:rPr lang="en-US" dirty="0" err="1" smtClean="0"/>
              <a:t>Gt</a:t>
            </a:r>
            <a:r>
              <a:rPr lang="en-US" dirty="0" smtClean="0"/>
              <a:t> (Billion </a:t>
            </a:r>
            <a:r>
              <a:rPr lang="en-US" dirty="0" err="1" smtClean="0"/>
              <a:t>tonnes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It imposes a $30/t carbon tax.</a:t>
            </a:r>
          </a:p>
          <a:p>
            <a:r>
              <a:rPr lang="en-US" dirty="0" smtClean="0"/>
              <a:t>Emissions drop to 4 Gt.</a:t>
            </a:r>
          </a:p>
          <a:p>
            <a:r>
              <a:rPr lang="en-US" dirty="0" smtClean="0"/>
              <a:t>How much does this cost the US?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$0 to $25 Billion / year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$25 to $50 Billion / year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$50 to $100 Billion / year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$100 to $150 Billion / year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None of the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Way to Buy a High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Payment Into Green-Fund  =  G × Ex × P*</a:t>
            </a:r>
          </a:p>
          <a:p>
            <a:pPr lvl="2"/>
            <a:r>
              <a:rPr lang="en-US" sz="3000" b="1" dirty="0" smtClean="0"/>
              <a:t>G</a:t>
            </a:r>
            <a:r>
              <a:rPr lang="en-US" sz="3000" dirty="0" smtClean="0"/>
              <a:t> = the generosity of the payments</a:t>
            </a:r>
          </a:p>
          <a:p>
            <a:pPr lvl="2"/>
            <a:r>
              <a:rPr lang="en-US" sz="3000" b="1" dirty="0" smtClean="0"/>
              <a:t>Ex</a:t>
            </a:r>
            <a:r>
              <a:rPr lang="en-US" sz="3000" dirty="0" smtClean="0"/>
              <a:t>  = Excess Emissions.</a:t>
            </a:r>
          </a:p>
          <a:p>
            <a:pPr lvl="2"/>
            <a:r>
              <a:rPr lang="en-US" sz="3000" b="1" dirty="0" smtClean="0"/>
              <a:t>P*</a:t>
            </a:r>
            <a:r>
              <a:rPr lang="en-US" sz="3000" dirty="0" smtClean="0"/>
              <a:t> = the Global Carbon Price</a:t>
            </a:r>
          </a:p>
          <a:p>
            <a:r>
              <a:rPr lang="en-US" dirty="0" smtClean="0"/>
              <a:t>For poor countries, </a:t>
            </a:r>
            <a:r>
              <a:rPr lang="en-US" b="1" dirty="0" smtClean="0"/>
              <a:t>Ex</a:t>
            </a:r>
            <a:r>
              <a:rPr lang="en-US" dirty="0" smtClean="0"/>
              <a:t> is negative—they get paid.</a:t>
            </a:r>
          </a:p>
          <a:p>
            <a:r>
              <a:rPr lang="en-US" dirty="0" smtClean="0"/>
              <a:t>So poor countries will agree to a high </a:t>
            </a:r>
            <a:r>
              <a:rPr lang="en-US" b="1" dirty="0" smtClean="0"/>
              <a:t>P*</a:t>
            </a:r>
            <a:r>
              <a:rPr lang="en-US" dirty="0" smtClean="0"/>
              <a:t> so they will be paid more.</a:t>
            </a:r>
          </a:p>
          <a:p>
            <a:r>
              <a:rPr lang="en-US" dirty="0" smtClean="0"/>
              <a:t>Now </a:t>
            </a:r>
            <a:r>
              <a:rPr lang="en-US" b="1" dirty="0" smtClean="0"/>
              <a:t>G</a:t>
            </a:r>
            <a:r>
              <a:rPr lang="en-US" dirty="0" smtClean="0"/>
              <a:t> can be chosen objectively—it should be chosen to maximize the </a:t>
            </a:r>
            <a:r>
              <a:rPr lang="en-US" b="1" dirty="0" smtClean="0"/>
              <a:t>P*</a:t>
            </a:r>
            <a:r>
              <a:rPr lang="en-US" dirty="0" smtClean="0"/>
              <a:t> consensus. 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(work in progress)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Axel Ockenfels, Andreas </a:t>
            </a:r>
            <a:r>
              <a:rPr lang="en-US" sz="2800" b="1" dirty="0" err="1" smtClean="0"/>
              <a:t>Pollak</a:t>
            </a:r>
            <a:r>
              <a:rPr lang="en-US" sz="2800" b="1" dirty="0" smtClean="0"/>
              <a:t>, Peter Cramton and myself are experimenting on common price and quantity commitments at the Cologne Laboratory for Economic Research.</a:t>
            </a:r>
          </a:p>
          <a:p>
            <a:pPr>
              <a:buNone/>
            </a:pPr>
            <a:r>
              <a:rPr lang="en-US" b="1" dirty="0" smtClean="0"/>
              <a:t>Common Price Commitment Game</a:t>
            </a:r>
          </a:p>
          <a:p>
            <a:r>
              <a:rPr lang="en-US" sz="2800" b="1" dirty="0" smtClean="0"/>
              <a:t>Carbon-Price(</a:t>
            </a:r>
            <a:r>
              <a:rPr lang="en-US" sz="2800" b="1" dirty="0" err="1" smtClean="0"/>
              <a:t>i</a:t>
            </a:r>
            <a:r>
              <a:rPr lang="en-US" sz="2800" b="1" dirty="0" smtClean="0"/>
              <a:t>) = P*</a:t>
            </a:r>
            <a:endParaRPr lang="en-US" sz="2800" dirty="0" smtClean="0"/>
          </a:p>
          <a:p>
            <a:r>
              <a:rPr lang="en-US" sz="2800" dirty="0" smtClean="0"/>
              <a:t>Three students (countries) choose a prices, {Pi}</a:t>
            </a:r>
          </a:p>
          <a:p>
            <a:r>
              <a:rPr lang="en-US" sz="2800" b="1" dirty="0" smtClean="0"/>
              <a:t>P* = Minimum of {P</a:t>
            </a:r>
            <a:r>
              <a:rPr lang="en-US" sz="2800" b="1" baseline="-25000" dirty="0" smtClean="0"/>
              <a:t>1</a:t>
            </a:r>
            <a:r>
              <a:rPr lang="en-US" sz="2800" b="1" dirty="0" smtClean="0"/>
              <a:t>, P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, P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} = consensus</a:t>
            </a:r>
          </a:p>
          <a:p>
            <a:r>
              <a:rPr lang="en-US" sz="2800" dirty="0" smtClean="0"/>
              <a:t>All must implement </a:t>
            </a:r>
            <a:r>
              <a:rPr lang="en-US" sz="2800" b="1" dirty="0" smtClean="0"/>
              <a:t>P*.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were </a:t>
            </a:r>
            <a:r>
              <a:rPr lang="en-US" b="1" dirty="0" smtClean="0"/>
              <a:t>no common commitment </a:t>
            </a:r>
            <a:r>
              <a:rPr lang="en-US" dirty="0" smtClean="0"/>
              <a:t>in the game, each country would implement </a:t>
            </a:r>
            <a:r>
              <a:rPr lang="en-US" b="1" dirty="0" smtClean="0"/>
              <a:t>Pi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Then the Nash equilibrium is:  </a:t>
            </a:r>
            <a:r>
              <a:rPr lang="en-US" b="1" dirty="0" smtClean="0"/>
              <a:t>Pi = $10.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 smtClean="0"/>
              <a:t>					       </a:t>
            </a:r>
            <a:r>
              <a:rPr lang="en-US" sz="2600" dirty="0" smtClean="0"/>
              <a:t>(Theoretical. No data yet.)</a:t>
            </a:r>
            <a:endParaRPr lang="en-US" b="1" dirty="0" smtClean="0"/>
          </a:p>
          <a:p>
            <a:r>
              <a:rPr lang="en-US" b="1" dirty="0" smtClean="0"/>
              <a:t>But with the common commitment, on average the Minimum Pi was $29.30</a:t>
            </a:r>
          </a:p>
          <a:p>
            <a:r>
              <a:rPr lang="en-US" b="1" dirty="0" smtClean="0"/>
              <a:t>The optimal P* was $30.</a:t>
            </a:r>
          </a:p>
          <a:p>
            <a:pPr>
              <a:buNone/>
            </a:pPr>
            <a:r>
              <a:rPr lang="en-US" b="1" dirty="0" smtClean="0"/>
              <a:t>		“</a:t>
            </a:r>
            <a:r>
              <a:rPr lang="en-US" b="1" dirty="0" smtClean="0">
                <a:solidFill>
                  <a:srgbClr val="C00000"/>
                </a:solidFill>
              </a:rPr>
              <a:t>I will if you will</a:t>
            </a:r>
            <a:r>
              <a:rPr lang="en-US" b="1" dirty="0" smtClean="0"/>
              <a:t>” really works!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We Are Stuck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Environmentalists say, “Countries must agree to caps. Nothing else will do."</a:t>
            </a:r>
          </a:p>
          <a:p>
            <a:r>
              <a:rPr lang="en-US" dirty="0" smtClean="0"/>
              <a:t>Countries cannot find a common cap formula.</a:t>
            </a:r>
          </a:p>
          <a:p>
            <a:r>
              <a:rPr lang="en-US" dirty="0" smtClean="0"/>
              <a:t>There is no common commitment.</a:t>
            </a:r>
          </a:p>
          <a:p>
            <a:r>
              <a:rPr lang="en-US" dirty="0" smtClean="0"/>
              <a:t>Environmentalists now say, “We don’t want a price, we're buying wind turbines.”</a:t>
            </a:r>
          </a:p>
          <a:p>
            <a:r>
              <a:rPr lang="en-US" dirty="0" smtClean="0"/>
              <a:t>Self interest unchanged. Free riding continues.</a:t>
            </a:r>
          </a:p>
          <a:p>
            <a:r>
              <a:rPr lang="en-US" dirty="0" smtClean="0"/>
              <a:t>The Earth is cooked.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389917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 problem: </a:t>
            </a:r>
            <a:r>
              <a:rPr lang="en-US" dirty="0" smtClean="0"/>
              <a:t>It’s free to emit, so why abate?</a:t>
            </a:r>
          </a:p>
          <a:p>
            <a:pPr>
              <a:buNone/>
            </a:pPr>
            <a:r>
              <a:rPr lang="en-US" b="1" dirty="0" smtClean="0"/>
              <a:t>The theory:</a:t>
            </a:r>
          </a:p>
          <a:p>
            <a:r>
              <a:rPr lang="en-US" dirty="0" smtClean="0"/>
              <a:t>Price Carbon and change self interest.</a:t>
            </a:r>
          </a:p>
          <a:p>
            <a:r>
              <a:rPr lang="en-US" dirty="0" smtClean="0"/>
              <a:t>Use a common commitment.</a:t>
            </a:r>
          </a:p>
          <a:p>
            <a:pPr>
              <a:buNone/>
            </a:pPr>
            <a:r>
              <a:rPr lang="en-US" b="1" dirty="0" smtClean="0"/>
              <a:t>In practice: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Countries agree on </a:t>
            </a:r>
            <a:r>
              <a:rPr lang="en-US" b="1" dirty="0" smtClean="0"/>
              <a:t>a global price path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can use either </a:t>
            </a:r>
            <a:r>
              <a:rPr lang="en-US" b="1" dirty="0" smtClean="0"/>
              <a:t>Caps or Taxes </a:t>
            </a:r>
            <a:r>
              <a:rPr lang="en-US" dirty="0" smtClean="0"/>
              <a:t>or both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b="1" dirty="0" smtClean="0"/>
              <a:t>Green Fund</a:t>
            </a:r>
            <a:r>
              <a:rPr lang="en-US" dirty="0" smtClean="0"/>
              <a:t> helps poor countries</a:t>
            </a:r>
            <a:r>
              <a:rPr lang="en-US" b="1" dirty="0" smtClean="0"/>
              <a:t> </a:t>
            </a:r>
            <a:r>
              <a:rPr lang="en-US" dirty="0" smtClean="0"/>
              <a:t>afford this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Pricing Is Cheap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Carbon tax revenues are all used or returned.</a:t>
            </a:r>
          </a:p>
          <a:p>
            <a:r>
              <a:rPr lang="en-US" dirty="0" smtClean="0"/>
              <a:t>Everyone gets at check = ($30 × 4 billion)/pop.</a:t>
            </a:r>
          </a:p>
          <a:p>
            <a:pPr lvl="1"/>
            <a:r>
              <a:rPr lang="en-US" dirty="0" smtClean="0"/>
              <a:t>120/0.3 = $400 per year per person.</a:t>
            </a:r>
          </a:p>
          <a:p>
            <a:r>
              <a:rPr lang="en-US" dirty="0" smtClean="0"/>
              <a:t>The tax is free.</a:t>
            </a:r>
          </a:p>
          <a:p>
            <a:r>
              <a:rPr lang="en-US" dirty="0" smtClean="0"/>
              <a:t>But the abatement is costly.</a:t>
            </a:r>
          </a:p>
          <a:p>
            <a:r>
              <a:rPr lang="en-US" dirty="0" smtClean="0"/>
              <a:t>1 billion tons abatement at a cost of $0 to $30/ton	</a:t>
            </a:r>
            <a:r>
              <a:rPr lang="en-US" dirty="0" smtClean="0">
                <a:sym typeface="Wingdings" pitchFamily="2" charset="2"/>
              </a:rPr>
              <a:t>  $15 Billion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	 $50 per person per year.  (7¢/day)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Economists' Statement on Climate Change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Released on March 29, 1997. Endorsed by over 2500 economists, nine Nobel Laureates:</a:t>
            </a:r>
          </a:p>
          <a:p>
            <a:pPr marL="365760" indent="0" algn="just">
              <a:spcBef>
                <a:spcPts val="1800"/>
              </a:spcBef>
              <a:buNone/>
            </a:pPr>
            <a:r>
              <a:rPr lang="en-US" sz="3000" b="1" dirty="0" smtClean="0"/>
              <a:t>The United States and other nations can most efficiently implement their climate policies through </a:t>
            </a:r>
            <a:r>
              <a:rPr lang="en-US" sz="3000" b="1" dirty="0" smtClean="0">
                <a:solidFill>
                  <a:srgbClr val="C00000"/>
                </a:solidFill>
              </a:rPr>
              <a:t>market mechanisms, </a:t>
            </a:r>
            <a:r>
              <a:rPr lang="en-US" sz="3000" b="1" dirty="0" smtClean="0"/>
              <a:t>such as </a:t>
            </a:r>
            <a:r>
              <a:rPr lang="en-US" sz="3000" b="1" dirty="0" smtClean="0">
                <a:solidFill>
                  <a:srgbClr val="C00000"/>
                </a:solidFill>
              </a:rPr>
              <a:t>carbon taxes or </a:t>
            </a:r>
            <a:r>
              <a:rPr lang="en-US" sz="3000" b="1" dirty="0" smtClean="0"/>
              <a:t>the auction of </a:t>
            </a:r>
            <a:r>
              <a:rPr lang="en-US" sz="3000" b="1" dirty="0" smtClean="0">
                <a:solidFill>
                  <a:srgbClr val="C00000"/>
                </a:solidFill>
              </a:rPr>
              <a:t>emissions permits</a:t>
            </a:r>
            <a:r>
              <a:rPr lang="en-US" sz="3000" b="1" dirty="0" smtClean="0"/>
              <a:t>.</a:t>
            </a:r>
          </a:p>
          <a:p>
            <a:pPr marL="365760" indent="0" algn="just">
              <a:spcBef>
                <a:spcPts val="1800"/>
              </a:spcBef>
              <a:buNone/>
            </a:pPr>
            <a:r>
              <a:rPr lang="en-US" sz="1900" b="1" dirty="0" smtClean="0"/>
              <a:t>http://rprogress.org/publications/1997/econstatement.htm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Now, Here’s the New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7961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Country’s should </a:t>
            </a:r>
            <a:r>
              <a:rPr lang="en-US" b="1" i="1" dirty="0" smtClean="0">
                <a:solidFill>
                  <a:srgbClr val="C00000"/>
                </a:solidFill>
              </a:rPr>
              <a:t>NOT</a:t>
            </a:r>
            <a:r>
              <a:rPr lang="en-US" b="1" dirty="0" smtClean="0"/>
              <a:t> commit to individual caps or try a global capping formula.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They should </a:t>
            </a:r>
          </a:p>
          <a:p>
            <a:pPr marL="514350" indent="-514350">
              <a:buNone/>
            </a:pPr>
            <a:r>
              <a:rPr lang="en-US" b="1" dirty="0" smtClean="0"/>
              <a:t>			commit to a global carbon price.</a:t>
            </a:r>
          </a:p>
          <a:p>
            <a:pPr marL="514350" indent="-514350">
              <a:buNone/>
            </a:pPr>
            <a:r>
              <a:rPr lang="en-US" sz="3600" b="1" dirty="0" smtClean="0"/>
              <a:t>Why is this new?</a:t>
            </a:r>
          </a:p>
          <a:p>
            <a:pPr marL="514350" indent="-514350">
              <a:buNone/>
            </a:pPr>
            <a:r>
              <a:rPr lang="en-US" b="1" dirty="0" smtClean="0"/>
              <a:t>Because	“</a:t>
            </a:r>
            <a:r>
              <a:rPr lang="en-US" b="1" dirty="0" smtClean="0">
                <a:solidFill>
                  <a:srgbClr val="C00000"/>
                </a:solidFill>
              </a:rPr>
              <a:t>a global carbon price</a:t>
            </a:r>
            <a:r>
              <a:rPr lang="en-US" b="1" dirty="0" smtClean="0"/>
              <a:t>”  has a new meaning.</a:t>
            </a:r>
          </a:p>
          <a:p>
            <a:pPr marL="514350" indent="-514350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smtClean="0">
                <a:solidFill>
                  <a:srgbClr val="820000"/>
                </a:solidFill>
              </a:rPr>
              <a:t>A Global Carbon Price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79612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/>
              <a:t>One old meaning:</a:t>
            </a:r>
          </a:p>
          <a:p>
            <a:pPr marL="514350" indent="-514350">
              <a:buNone/>
            </a:pPr>
            <a:r>
              <a:rPr lang="en-US" b="1" dirty="0" smtClean="0"/>
              <a:t>			Use global cap and trade.</a:t>
            </a:r>
          </a:p>
          <a:p>
            <a:pPr marL="514350" indent="-514350">
              <a:buNone/>
            </a:pPr>
            <a:r>
              <a:rPr lang="en-US" b="1" dirty="0" smtClean="0"/>
              <a:t>Another old meaning:</a:t>
            </a:r>
          </a:p>
          <a:p>
            <a:pPr marL="514350" indent="-514350">
              <a:buNone/>
            </a:pPr>
            <a:r>
              <a:rPr lang="en-US" b="1" dirty="0" smtClean="0"/>
              <a:t>			Use a harmonized carbon tax.</a:t>
            </a:r>
          </a:p>
          <a:p>
            <a:pPr marL="514350" indent="-514350">
              <a:buNone/>
            </a:pPr>
            <a:r>
              <a:rPr lang="en-US" b="1" dirty="0" smtClean="0"/>
              <a:t>What it really means:</a:t>
            </a:r>
          </a:p>
          <a:p>
            <a:pPr marL="514350" indent="-514350">
              <a:buNone/>
            </a:pPr>
            <a:r>
              <a:rPr lang="en-US" b="1" dirty="0" smtClean="0"/>
              <a:t>			You choose whichever you want</a:t>
            </a:r>
          </a:p>
          <a:p>
            <a:pPr marL="514350" indent="-514350">
              <a:buNone/>
            </a:pPr>
            <a:r>
              <a:rPr lang="en-US" b="1" dirty="0" smtClean="0"/>
              <a:t>			</a:t>
            </a:r>
            <a:r>
              <a:rPr lang="en-US" sz="3600" b="1" dirty="0" smtClean="0">
                <a:solidFill>
                  <a:srgbClr val="C00000"/>
                </a:solidFill>
              </a:rPr>
              <a:t>cap or tax</a:t>
            </a:r>
            <a:r>
              <a:rPr lang="en-US" b="1" dirty="0" smtClean="0"/>
              <a:t> (or a mix). They both</a:t>
            </a:r>
          </a:p>
          <a:p>
            <a:pPr marL="514350" indent="-514350">
              <a:buNone/>
            </a:pPr>
            <a:r>
              <a:rPr lang="en-US" b="1" dirty="0" smtClean="0"/>
              <a:t>			give us global carbon price.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Why Was that Hard to Figure 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79612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/>
              <a:t>Because it seems like if you commit to $30/ton</a:t>
            </a:r>
          </a:p>
          <a:p>
            <a:pPr marL="514350" indent="-514350"/>
            <a:r>
              <a:rPr lang="en-US" b="1" dirty="0" smtClean="0"/>
              <a:t>you have to use a tax because</a:t>
            </a:r>
          </a:p>
          <a:p>
            <a:pPr marL="514350" indent="-514350"/>
            <a:r>
              <a:rPr lang="en-US" b="1" dirty="0" smtClean="0"/>
              <a:t>with a cap, the price is totally unpredictable.</a:t>
            </a:r>
          </a:p>
          <a:p>
            <a:pPr marL="514350" indent="-514350"/>
            <a:r>
              <a:rPr lang="en-US" b="1" dirty="0" smtClean="0"/>
              <a:t>So there would be no way to commit.</a:t>
            </a:r>
          </a:p>
          <a:p>
            <a:pPr marL="514350" indent="-514350"/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There are a many ways to accommodate caps.</a:t>
            </a:r>
          </a:p>
          <a:p>
            <a:pPr marL="514350" indent="-514350"/>
            <a:r>
              <a:rPr lang="en-US" sz="2000" b="1" dirty="0" smtClean="0"/>
              <a:t>See </a:t>
            </a:r>
            <a:r>
              <a:rPr lang="en-US" sz="2000" b="1" dirty="0" smtClean="0">
                <a:hlinkClick r:id="rId2"/>
              </a:rPr>
              <a:t>http://carbon-price.com/climate/overview/treaty/cap-trade/</a:t>
            </a:r>
            <a:endParaRPr lang="en-US" sz="2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Global Carbon Pricing:&amp;#x0D;&amp;#x0A;A Better Climate Commitment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Roadmap to Global Cooperation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International Agreement&amp;quot;&quot;/&gt;&lt;property id=&quot;20307&quot; value=&quot;276&quot;/&gt;&lt;/object&gt;&lt;object type=&quot;3&quot; unique_id=&quot;10007&quot;&gt;&lt;property id=&quot;20148&quot; value=&quot;5&quot;/&gt;&lt;property id=&quot;20300&quot; value=&quot;Slide 4 - &amp;quot;Pricing Is Not Taxing&amp;quot;&quot;/&gt;&lt;property id=&quot;20307&quot; value=&quot;299&quot;/&gt;&lt;/object&gt;&lt;object type=&quot;3&quot; unique_id=&quot;10008&quot;&gt;&lt;property id=&quot;20148&quot; value=&quot;5&quot;/&gt;&lt;property id=&quot;20300&quot; value=&quot;Slide 5 - &amp;quot;What Do We Want in a Commitment?&amp;quot;&quot;/&gt;&lt;property id=&quot;20307&quot; value=&quot;301&quot;/&gt;&lt;/object&gt;&lt;object type=&quot;3&quot; unique_id=&quot;10009&quot;&gt;&lt;property id=&quot;20148&quot; value=&quot;5&quot;/&gt;&lt;property id=&quot;20300&quot; value=&quot;Slide 6 - &amp;quot;Copenhagen&amp;quot;&quot;/&gt;&lt;property id=&quot;20307&quot; value=&quot;306&quot;/&gt;&lt;/object&gt;&lt;object type=&quot;3&quot; unique_id=&quot;10010&quot;&gt;&lt;property id=&quot;20148&quot; value=&quot;5&quot;/&gt;&lt;property id=&quot;20300&quot; value=&quot;Slide 7&quot;/&gt;&lt;property id=&quot;20307&quot; value=&quot;345&quot;/&gt;&lt;/object&gt;&lt;object type=&quot;3&quot; unique_id=&quot;10011&quot;&gt;&lt;property id=&quot;20148&quot; value=&quot;5&quot;/&gt;&lt;property id=&quot;20300&quot; value=&quot;Slide 8 - &amp;quot;The Copenhagen Accord:  China&amp;quot;&quot;/&gt;&lt;property id=&quot;20307&quot; value=&quot;338&quot;/&gt;&lt;/object&gt;&lt;object type=&quot;3&quot; unique_id=&quot;10017&quot;&gt;&lt;property id=&quot;20148&quot; value=&quot;5&quot;/&gt;&lt;property id=&quot;20300&quot; value=&quot;Slide 22 - &amp;quot;The Problems: Perverse Incentives&amp;quot;&quot;/&gt;&lt;property id=&quot;20307&quot; value=&quot;302&quot;/&gt;&lt;/object&gt;&lt;object type=&quot;3&quot; unique_id=&quot;10018&quot;&gt;&lt;property id=&quot;20148&quot; value=&quot;5&quot;/&gt;&lt;property id=&quot;20300&quot; value=&quot;Slide 23 - &amp;quot;A Cap Is Risky &amp;quot;&quot;/&gt;&lt;property id=&quot;20307&quot; value=&quot;303&quot;/&gt;&lt;/object&gt;&lt;object type=&quot;3&quot; unique_id=&quot;10019&quot;&gt;&lt;property id=&quot;20148&quot; value=&quot;5&quot;/&gt;&lt;property id=&quot;20300&quot; value=&quot;Slide 24 - &amp;quot;Caps Appear Unfair&amp;quot;&quot;/&gt;&lt;property id=&quot;20307&quot; value=&quot;304&quot;/&gt;&lt;/object&gt;&lt;object type=&quot;3&quot; unique_id=&quot;10022&quot;&gt;&lt;property id=&quot;20148&quot; value=&quot;5&quot;/&gt;&lt;property id=&quot;20300&quot; value=&quot;Slide 21 - &amp;quot;Flexible Global Carbon Pricing&amp;quot;&quot;/&gt;&lt;property id=&quot;20307&quot; value=&quot;310&quot;/&gt;&lt;/object&gt;&lt;object type=&quot;3&quot; unique_id=&quot;10023&quot;&gt;&lt;property id=&quot;20148&quot; value=&quot;5&quot;/&gt;&lt;property id=&quot;20300&quot; value=&quot;Slide 25 - &amp;quot;Pricing Overview&amp;quot;&quot;/&gt;&lt;property id=&quot;20307&quot; value=&quot;309&quot;/&gt;&lt;/object&gt;&lt;object type=&quot;3&quot; unique_id=&quot;10024&quot;&gt;&lt;property id=&quot;20148&quot; value=&quot;5&quot;/&gt;&lt;property id=&quot;20300&quot; value=&quot;Slide 27 - &amp;quot;Rule #2:  Carbon Price Flexibility&amp;quot;&quot;/&gt;&lt;property id=&quot;20307&quot; value=&quot;311&quot;/&gt;&lt;/object&gt;&lt;object type=&quot;3&quot; unique_id=&quot;10025&quot;&gt;&lt;property id=&quot;20148&quot; value=&quot;5&quot;/&gt;&lt;property id=&quot;20300&quot; value=&quot;Slide 28 - &amp;quot;#3:  Hitting the Carbon Price Target&amp;quot;&quot;/&gt;&lt;property id=&quot;20307&quot; value=&quot;312&quot;/&gt;&lt;/object&gt;&lt;object type=&quot;3&quot; unique_id=&quot;10026&quot;&gt;&lt;property id=&quot;20148&quot; value=&quot;5&quot;/&gt;&lt;property id=&quot;20300&quot; value=&quot;Slide 29 - &amp;quot;#4:  Green Fund Payments (example)&amp;quot;&quot;/&gt;&lt;property id=&quot;20307&quot; value=&quot;313&quot;/&gt;&lt;/object&gt;&lt;object type=&quot;3&quot; unique_id=&quot;10027&quot;&gt;&lt;property id=&quot;20148&quot; value=&quot;5&quot;/&gt;&lt;property id=&quot;20300&quot; value=&quot;Slide 30 - &amp;quot;#5:  The Green-Fund Incentive&amp;quot;&quot;/&gt;&lt;property id=&quot;20307&quot; value=&quot;331&quot;/&gt;&lt;/object&gt;&lt;object type=&quot;3&quot; unique_id=&quot;10028&quot;&gt;&lt;property id=&quot;20148&quot; value=&quot;5&quot;/&gt;&lt;property id=&quot;20300&quot; value=&quot;Slide 31 - &amp;quot;What Counts as Carbon Pricing?&amp;quot;&quot;/&gt;&lt;property id=&quot;20307&quot; value=&quot;314&quot;/&gt;&lt;/object&gt;&lt;object type=&quot;3&quot; unique_id=&quot;10030&quot;&gt;&lt;property id=&quot;20148&quot; value=&quot;5&quot;/&gt;&lt;property id=&quot;20300&quot; value=&quot;Slide 32 - &amp;quot;Cheap and Effective&amp;quot;&quot;/&gt;&lt;property id=&quot;20307&quot; value=&quot;316&quot;/&gt;&lt;/object&gt;&lt;object type=&quot;3&quot; unique_id=&quot;10033&quot;&gt;&lt;property id=&quot;20148&quot; value=&quot;5&quot;/&gt;&lt;property id=&quot;20300&quot; value=&quot;Slide 33&quot;/&gt;&lt;property id=&quot;20307&quot; value=&quot;278&quot;/&gt;&lt;/object&gt;&lt;object type=&quot;3&quot; unique_id=&quot;10034&quot;&gt;&lt;property id=&quot;20148&quot; value=&quot;5&quot;/&gt;&lt;property id=&quot;20300&quot; value=&quot;Slide 34 - &amp;quot;U.S. EPA:   Carbon Pricing Is Cheap&amp;quot;&quot;/&gt;&lt;property id=&quot;20307&quot; value=&quot;280&quot;/&gt;&lt;/object&gt;&lt;object type=&quot;3&quot; unique_id=&quot;10035&quot;&gt;&lt;property id=&quot;20148&quot; value=&quot;5&quot;/&gt;&lt;property id=&quot;20300&quot; value=&quot;Slide 35&quot;/&gt;&lt;property id=&quot;20307&quot; value=&quot;336&quot;/&gt;&lt;/object&gt;&lt;object type=&quot;3&quot; unique_id=&quot;10040&quot;&gt;&lt;property id=&quot;20148&quot; value=&quot;5&quot;/&gt;&lt;property id=&quot;20300&quot; value=&quot;Slide 36 - &amp;quot;Oil Security and Climate&amp;quot;&quot;/&gt;&lt;property id=&quot;20307&quot; value=&quot;326&quot;/&gt;&lt;/object&gt;&lt;object type=&quot;3&quot; unique_id=&quot;10041&quot;&gt;&lt;property id=&quot;20148&quot; value=&quot;5&quot;/&gt;&lt;property id=&quot;20300&quot; value=&quot;Slide 37 - &amp;quot;The Oil-Climate Alignment&amp;quot;&quot;/&gt;&lt;property id=&quot;20307&quot; value=&quot;322&quot;/&gt;&lt;/object&gt;&lt;object type=&quot;3&quot; unique_id=&quot;10043&quot;&gt;&lt;property id=&quot;20148&quot; value=&quot;5&quot;/&gt;&lt;property id=&quot;20300&quot; value=&quot;Slide 38 - &amp;quot;How Strong Is the Effect?&amp;quot;&quot;/&gt;&lt;property id=&quot;20307&quot; value=&quot;324&quot;/&gt;&lt;/object&gt;&lt;object type=&quot;3&quot; unique_id=&quot;10047&quot;&gt;&lt;property id=&quot;20148&quot; value=&quot;5&quot;/&gt;&lt;property id=&quot;20300&quot; value=&quot;Slide 41 - &amp;quot;It Could Pay for Climate Policy&amp;quot;&quot;/&gt;&lt;property id=&quot;20307&quot; value=&quot;329&quot;/&gt;&lt;/object&gt;&lt;object type=&quot;3&quot; unique_id=&quot;10048&quot;&gt;&lt;property id=&quot;20148&quot; value=&quot;5&quot;/&gt;&lt;property id=&quot;20300&quot; value=&quot;Slide 42 - &amp;quot;Conclusion&amp;quot;&quot;/&gt;&lt;property id=&quot;20307&quot; value=&quot;330&quot;/&gt;&lt;/object&gt;&lt;object type=&quot;3&quot; unique_id=&quot;10403&quot;&gt;&lt;property id=&quot;20148&quot; value=&quot;5&quot;/&gt;&lt;property id=&quot;20300&quot; value=&quot;Slide 39 - &amp;quot;What’s It Worth to Save a Barrel?&amp;quot;&quot;/&gt;&lt;property id=&quot;20307&quot; value=&quot;348&quot;/&gt;&lt;/object&gt;&lt;object type=&quot;3&quot; unique_id=&quot;10404&quot;&gt;&lt;property id=&quot;20148&quot; value=&quot;5&quot;/&gt;&lt;property id=&quot;20300&quot; value=&quot;Slide 40 - &amp;quot;We Need an Oil Consumers' Cartel&amp;quot;&quot;/&gt;&lt;property id=&quot;20307&quot; value=&quot;349&quot;/&gt;&lt;/object&gt;&lt;object type=&quot;3&quot; unique_id=&quot;11028&quot;&gt;&lt;property id=&quot;20148&quot; value=&quot;5&quot;/&gt;&lt;property id=&quot;20300&quot; value=&quot;Slide 26 - &amp;quot;Rule #1: National Policy Flexibility&amp;quot;&quot;/&gt;&lt;property id=&quot;20307&quot; value=&quot;351&quot;/&gt;&lt;/object&gt;&lt;object type=&quot;3&quot; unique_id=&quot;11029&quot;&gt;&lt;property id=&quot;20148&quot; value=&quot;5&quot;/&gt;&lt;property id=&quot;20300&quot; value=&quot;Slide 9 - &amp;quot;Copenhagen Accord:  India&amp;quot;&quot;/&gt;&lt;property id=&quot;20307&quot; value=&quot;352&quot;/&gt;&lt;/object&gt;&lt;object type=&quot;3&quot; unique_id=&quot;11030&quot;&gt;&lt;property id=&quot;20148&quot; value=&quot;5&quot;/&gt;&lt;property id=&quot;20300&quot; value=&quot;Slide 10 - &amp;quot;Developed Countries&amp;quot;&quot;/&gt;&lt;property id=&quot;20307&quot; value=&quot;353&quot;/&gt;&lt;/object&gt;&lt;object type=&quot;3&quot; unique_id=&quot;11031&quot;&gt;&lt;property id=&quot;20148&quot; value=&quot;5&quot;/&gt;&lt;property id=&quot;20300&quot; value=&quot;Slide 11 - &amp;quot;The Cap-and-trade Game&amp;quot;&quot;/&gt;&lt;property id=&quot;20307&quot; value=&quot;354&quot;/&gt;&lt;/object&gt;&lt;object type=&quot;3&quot; unique_id=&quot;11032&quot;&gt;&lt;property id=&quot;20148&quot; value=&quot;5&quot;/&gt;&lt;property id=&quot;20300&quot; value=&quot;Slide 13 - &amp;quot;First: The Public-Goods Game&amp;quot;&quot;/&gt;&lt;property id=&quot;20307&quot; value=&quot;355&quot;/&gt;&lt;/object&gt;&lt;object type=&quot;3&quot; unique_id=&quot;11033&quot;&gt;&lt;property id=&quot;20148&quot; value=&quot;5&quot;/&gt;&lt;property id=&quot;20300&quot; value=&quot;Slide 14 - &amp;quot;The Cap-and-Trade Game&amp;quot;&quot;/&gt;&lt;property id=&quot;20307&quot; value=&quot;356&quot;/&gt;&lt;/object&gt;&lt;object type=&quot;3&quot; unique_id=&quot;11035&quot;&gt;&lt;property id=&quot;20148&quot; value=&quot;5&quot;/&gt;&lt;property id=&quot;20300&quot; value=&quot;Slide 15 - &amp;quot;Polarization Theorem&amp;quot;&quot;/&gt;&lt;property id=&quot;20307&quot; value=&quot;358&quot;/&gt;&lt;/object&gt;&lt;object type=&quot;3&quot; unique_id=&quot;11036&quot;&gt;&lt;property id=&quot;20148&quot; value=&quot;5&quot;/&gt;&lt;property id=&quot;20300&quot; value=&quot;Slide 16 - &amp;quot;Rich-Poor Polarization&amp;quot;&quot;/&gt;&lt;property id=&quot;20307&quot; value=&quot;359&quot;/&gt;&lt;/object&gt;&lt;object type=&quot;3&quot; unique_id=&quot;11044&quot;&gt;&lt;property id=&quot;20148&quot; value=&quot;5&quot;/&gt;&lt;property id=&quot;20300&quot; value=&quot;Slide 19 - &amp;quot;Three Country Example&amp;quot;&quot;/&gt;&lt;property id=&quot;20307&quot; value=&quot;367&quot;/&gt;&lt;/object&gt;&lt;object type=&quot;3&quot; unique_id=&quot;11046&quot;&gt;&lt;property id=&quot;20148&quot; value=&quot;5&quot;/&gt;&lt;property id=&quot;20300&quot; value=&quot;Slide 20 - &amp;quot;Our Proposal Adds:&amp;quot;&quot;/&gt;&lt;property id=&quot;20307&quot; value=&quot;369&quot;/&gt;&lt;/object&gt;&lt;object type=&quot;3&quot; unique_id=&quot;11048&quot;&gt;&lt;property id=&quot;20148&quot; value=&quot;5&quot;/&gt;&lt;property id=&quot;20300&quot; value=&quot;Slide 17 - &amp;quot;An Example World&amp;quot;&quot;/&gt;&lt;property id=&quot;20307&quot; value=&quot;371&quot;/&gt;&lt;/object&gt;&lt;object type=&quot;3&quot; unique_id=&quot;11049&quot;&gt;&lt;property id=&quot;20148&quot; value=&quot;5&quot;/&gt;&lt;property id=&quot;20300&quot; value=&quot;Slide 18 - &amp;quot;The Green-Fund Treaty&amp;quot;&quot;/&gt;&lt;property id=&quot;20307&quot; value=&quot;372&quot;/&gt;&lt;/object&gt;&lt;object type=&quot;3&quot; unique_id=&quot;11050&quot;&gt;&lt;property id=&quot;20148&quot; value=&quot;5&quot;/&gt;&lt;property id=&quot;20300&quot; value=&quot;Slide 43 - &amp;quot;Conclusion&amp;quot;&quot;/&gt;&lt;property id=&quot;20307&quot; value=&quot;376&quot;/&gt;&lt;/object&gt;&lt;object type=&quot;3&quot; unique_id=&quot;11051&quot;&gt;&lt;property id=&quot;20148&quot; value=&quot;5&quot;/&gt;&lt;property id=&quot;20300&quot; value=&quot;Slide 12 - &amp;quot;Roadmap to Games&amp;quot;&quot;/&gt;&lt;property id=&quot;20307&quot; value=&quot;37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103887</TotalTime>
  <Words>2061</Words>
  <Application>Microsoft Office PowerPoint</Application>
  <PresentationFormat>On-screen Show (4:3)</PresentationFormat>
  <Paragraphs>360</Paragraphs>
  <Slides>44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Slide 1</vt:lpstr>
      <vt:lpstr>A Short History of Carbon Policy</vt:lpstr>
      <vt:lpstr>Carbon Pricing Is Powerful</vt:lpstr>
      <vt:lpstr>Quiz: What’s the cost of a price?</vt:lpstr>
      <vt:lpstr>Carbon Pricing Is Cheap</vt:lpstr>
      <vt:lpstr>Economists' Statement on Climate Change</vt:lpstr>
      <vt:lpstr>Now, Here’s the New Idea</vt:lpstr>
      <vt:lpstr>“A Global Carbon Price”</vt:lpstr>
      <vt:lpstr>Why Was that Hard to Figure Out?</vt:lpstr>
      <vt:lpstr>Why Is Cap-or-Tax so Important?</vt:lpstr>
      <vt:lpstr>Who Agrees: William D. Nordhaus</vt:lpstr>
      <vt:lpstr>Who Agrees: Joseph E. Stiglitz</vt:lpstr>
      <vt:lpstr>Who Agrees: Martin L. Weitzman</vt:lpstr>
      <vt:lpstr>Who Agrees: Stéphane Dion</vt:lpstr>
      <vt:lpstr>Who Agrees?</vt:lpstr>
      <vt:lpstr>Why this new approach matters</vt:lpstr>
      <vt:lpstr>Which Works Better: Caps or Taxes?</vt:lpstr>
      <vt:lpstr>Slide 18</vt:lpstr>
      <vt:lpstr>Roadmap</vt:lpstr>
      <vt:lpstr>#1. The Problem: Climate = Public Good</vt:lpstr>
      <vt:lpstr>#2. Altruism</vt:lpstr>
      <vt:lpstr>How well does altruism work?</vt:lpstr>
      <vt:lpstr>Why some hope for global altruism</vt:lpstr>
      <vt:lpstr>Conclusion #2 Altruism is too weak</vt:lpstr>
      <vt:lpstr>So Don’t blame the negotiators</vt:lpstr>
      <vt:lpstr>Can We Change Self Interest?</vt:lpstr>
      <vt:lpstr>How to Change Self Interest</vt:lpstr>
      <vt:lpstr>To Change Self Interest</vt:lpstr>
      <vt:lpstr>An Example of a Common Commitment</vt:lpstr>
      <vt:lpstr>Conclusion #3: Change Self Interest</vt:lpstr>
      <vt:lpstr>Step 4</vt:lpstr>
      <vt:lpstr>What’s a Focal Point</vt:lpstr>
      <vt:lpstr>Kyoto searched for a focal point</vt:lpstr>
      <vt:lpstr>Kyoto’s Outcome</vt:lpstr>
      <vt:lpstr>Lessons from Kyoto</vt:lpstr>
      <vt:lpstr>The Lesson for Paris, 2015</vt:lpstr>
      <vt:lpstr>Looking for a Focal Point</vt:lpstr>
      <vt:lpstr>#5: A Uniform Price Is Focal</vt:lpstr>
      <vt:lpstr>What about Poor Countries?</vt:lpstr>
      <vt:lpstr>One Way to Buy a High Price</vt:lpstr>
      <vt:lpstr>Experiments (work in progress)</vt:lpstr>
      <vt:lpstr>Experimental Result</vt:lpstr>
      <vt:lpstr>But We Are Stuck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Flexible Global Carbon Pricing (Reinventing Kyoto)</dc:title>
  <dc:creator>Steven Stoft</dc:creator>
  <cp:lastModifiedBy>steven</cp:lastModifiedBy>
  <cp:revision>2290</cp:revision>
  <dcterms:created xsi:type="dcterms:W3CDTF">2009-07-04T18:09:53Z</dcterms:created>
  <dcterms:modified xsi:type="dcterms:W3CDTF">2014-05-03T00:08:52Z</dcterms:modified>
</cp:coreProperties>
</file>