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  <p:sldId id="272" r:id="rId15"/>
    <p:sldId id="273" r:id="rId16"/>
    <p:sldId id="266" r:id="rId17"/>
    <p:sldId id="267" r:id="rId18"/>
    <p:sldId id="268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arati Ghosh" initials="D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106" d="100"/>
          <a:sy n="106" d="100"/>
        </p:scale>
        <p:origin x="714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FC67-67C1-4735-8240-F7E3E296B29F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D92F3-F446-4C60-849A-6F0BCA7DD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6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4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91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6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93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93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37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9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10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C534A-6CF8-4B5B-8AAA-13E00257A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64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7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D92F3-F446-4C60-849A-6F0BCA7DDB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9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501"/>
            <a:ext cx="7543800" cy="2161646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61760" cy="889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3E9-B1B0-4326-A30A-6664B5C74DF5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7C37-1282-4FB9-80AC-7AF03912A7B0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1752600" cy="487627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7C8B-2CD8-464D-9B13-8C8D99A1469D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7954-3AF3-49FC-A077-3DA86F4CC228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572000"/>
            <a:ext cx="7659687" cy="9736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210719"/>
            <a:ext cx="6135687" cy="13612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F309-59EB-414C-B660-86241F354F13}" type="datetime1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FECB-C83D-43E5-A44A-2F08DBCE817C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3657600" cy="53313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279261"/>
            <a:ext cx="3657600" cy="53313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CA083-7815-4E20-9A7E-41D831ADE624}" type="datetime1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1F6-8E41-4873-9397-7C9ED7BD2472}" type="datetime1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BB79-06ED-43D4-9E6F-0F83CEEAD419}" type="datetime1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579620"/>
            <a:ext cx="7772400" cy="49530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5080000"/>
            <a:ext cx="7772401" cy="50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47D1-EBD2-4A0B-BB2D-24919BE25679}" type="datetime1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17500"/>
            <a:ext cx="7772400" cy="4119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9398"/>
            <a:ext cx="7772400" cy="495522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080000"/>
            <a:ext cx="7772400" cy="5105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C34A-B136-4BA3-966F-05253CA65F4D}" type="datetime1">
              <a:rPr lang="en-US" smtClean="0"/>
              <a:t>7/14/2015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7620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6200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707467"/>
            <a:ext cx="548640" cy="3302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E6884FD-5AE3-4AB8-A131-D5275E4E2C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84185" y="3343487"/>
            <a:ext cx="1972734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54553" y="1341120"/>
            <a:ext cx="20319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C25156-8DBC-4754-A29B-EF67BCB79BC5}" type="datetime1">
              <a:rPr lang="en-US" smtClean="0"/>
              <a:t>7/14/2015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Bridging the gap in the context of the financial crisis</a:t>
            </a:r>
            <a:r>
              <a:rPr lang="en-US" sz="5000" b="0" dirty="0" smtClean="0">
                <a:effectLst/>
              </a:rPr>
              <a:t/>
            </a:r>
            <a:br>
              <a:rPr lang="en-US" sz="5000" b="0" dirty="0" smtClean="0">
                <a:effectLst/>
              </a:rPr>
            </a:b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Joseph E. </a:t>
            </a:r>
            <a:r>
              <a:rPr lang="en-US" sz="8000" dirty="0" err="1" smtClean="0">
                <a:solidFill>
                  <a:schemeClr val="tx1"/>
                </a:solidFill>
              </a:rPr>
              <a:t>Stiglitz</a:t>
            </a:r>
            <a:endParaRPr lang="en-US" sz="8000" dirty="0" smtClean="0">
              <a:solidFill>
                <a:schemeClr val="tx1"/>
              </a:solidFill>
            </a:endParaRPr>
          </a:p>
          <a:p>
            <a:r>
              <a:rPr lang="en-US" sz="8000" b="1" dirty="0">
                <a:solidFill>
                  <a:schemeClr val="tx1"/>
                </a:solidFill>
              </a:rPr>
              <a:t>Our Common Future under Climate Change</a:t>
            </a:r>
            <a:r>
              <a:rPr lang="en-US" sz="8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8000" b="0" dirty="0" smtClean="0">
                <a:solidFill>
                  <a:schemeClr val="tx1"/>
                </a:solidFill>
                <a:effectLst/>
              </a:rPr>
            </a:br>
            <a:r>
              <a:rPr lang="en-US" sz="8000" b="1" dirty="0">
                <a:solidFill>
                  <a:schemeClr val="tx1"/>
                </a:solidFill>
              </a:rPr>
              <a:t>UNESCO</a:t>
            </a:r>
            <a:r>
              <a:rPr lang="en-US" sz="8000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8000" b="0" dirty="0" smtClean="0">
                <a:solidFill>
                  <a:schemeClr val="tx1"/>
                </a:solidFill>
                <a:effectLst/>
              </a:rPr>
            </a:br>
            <a:r>
              <a:rPr lang="en-US" sz="8000" b="1" u="sng" dirty="0">
                <a:solidFill>
                  <a:schemeClr val="tx1"/>
                </a:solidFill>
              </a:rPr>
              <a:t>July 10, Paris </a:t>
            </a:r>
            <a:endParaRPr lang="en-US" sz="8000" b="0" dirty="0" smtClean="0">
              <a:solidFill>
                <a:schemeClr val="tx1"/>
              </a:solidFill>
              <a:effectLst/>
            </a:endParaRPr>
          </a:p>
          <a:p>
            <a:r>
              <a:rPr lang="en-US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problems with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Alleged advantage:  could grant emission rights to firms within country as a way of compensating them for costs of reducing emissions</a:t>
            </a:r>
          </a:p>
          <a:p>
            <a:pPr lvl="1"/>
            <a:r>
              <a:rPr lang="en-US" dirty="0" smtClean="0"/>
              <a:t>Getting political support for cap and trade system</a:t>
            </a:r>
          </a:p>
          <a:p>
            <a:r>
              <a:rPr lang="en-US" dirty="0" smtClean="0"/>
              <a:t>Has turned into a problem:  granting emission rights highly political—effectively giving away money</a:t>
            </a:r>
          </a:p>
          <a:p>
            <a:pPr lvl="1"/>
            <a:r>
              <a:rPr lang="en-US" dirty="0" smtClean="0"/>
              <a:t>Presented difficulties in best performing countries, with good governance</a:t>
            </a:r>
          </a:p>
          <a:p>
            <a:pPr lvl="1"/>
            <a:r>
              <a:rPr lang="en-US" dirty="0" smtClean="0"/>
              <a:t>Would be source of enormous corruption in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6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 Are Just Too Risky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If China had accepted a </a:t>
            </a:r>
            <a:r>
              <a:rPr lang="en-US" u="sng" dirty="0"/>
              <a:t>non-binding</a:t>
            </a:r>
            <a:r>
              <a:rPr lang="en-US" dirty="0"/>
              <a:t> cap in 2000, based on best </a:t>
            </a:r>
            <a:r>
              <a:rPr lang="en-US" dirty="0" smtClean="0"/>
              <a:t>prediction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It would have ended up paying other countries at least $100B a year for </a:t>
            </a:r>
            <a:r>
              <a:rPr lang="en-US" dirty="0" smtClean="0"/>
              <a:t>pollution </a:t>
            </a:r>
            <a:r>
              <a:rPr lang="en-US" dirty="0"/>
              <a:t>rights in </a:t>
            </a:r>
            <a:r>
              <a:rPr lang="en-US" dirty="0" smtClean="0"/>
              <a:t>2010 </a:t>
            </a:r>
            <a:r>
              <a:rPr lang="en-US" dirty="0"/>
              <a:t>(predicted 1.5Bt turned into 7Bt actual</a:t>
            </a:r>
            <a:r>
              <a:rPr lang="en-US" dirty="0" smtClean="0"/>
              <a:t>)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But the carbon price on Chinese industry would not have been held down to the global price, so not much </a:t>
            </a:r>
            <a:r>
              <a:rPr lang="en-US" dirty="0" smtClean="0"/>
              <a:t>effect on the level of pollution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0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Voluntary approach unlikely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7620000" cy="40005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Basic principle of a global public good:  voluntary solutions don’t work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Evidence is that it has not been working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 enforcement even of “offers” made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Alternative—uniform carbon price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economists agree:  creating a carbon price best way to curb emissions</a:t>
            </a:r>
          </a:p>
          <a:p>
            <a:pPr>
              <a:spcBef>
                <a:spcPts val="1200"/>
              </a:spcBef>
            </a:pPr>
            <a:r>
              <a:rPr lang="en-US" dirty="0"/>
              <a:t>A low-carbon economy could be achieved through the imposition of a moderate carbon price, which would raise substantial revenue and allow a reduction in other taxes, thereby keeping the </a:t>
            </a:r>
            <a:r>
              <a:rPr lang="en-US" dirty="0" smtClean="0"/>
              <a:t>overall deadweight </a:t>
            </a:r>
            <a:r>
              <a:rPr lang="en-US" dirty="0"/>
              <a:t>loss </a:t>
            </a:r>
            <a:r>
              <a:rPr lang="en-US" dirty="0" smtClean="0"/>
              <a:t>small (or even negative).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Basic economic principle:  better to tax bad things than good things</a:t>
            </a:r>
          </a:p>
          <a:p>
            <a:pPr lvl="1"/>
            <a:r>
              <a:rPr lang="en-US" dirty="0" smtClean="0"/>
              <a:t>Cost to many countries negative</a:t>
            </a:r>
          </a:p>
          <a:p>
            <a:pPr lvl="1"/>
            <a:r>
              <a:rPr lang="en-US" dirty="0" smtClean="0"/>
              <a:t>Costs to others close to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Alternative approaches </a:t>
            </a:r>
            <a:r>
              <a:rPr lang="en-US" sz="4000" i="1" dirty="0" smtClean="0"/>
              <a:t>within </a:t>
            </a:r>
            <a:r>
              <a:rPr lang="en-US" sz="4000" dirty="0" smtClean="0"/>
              <a:t>carbon price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7620000" cy="4000500"/>
          </a:xfrm>
        </p:spPr>
        <p:txBody>
          <a:bodyPr/>
          <a:lstStyle/>
          <a:p>
            <a:r>
              <a:rPr lang="en-US" dirty="0"/>
              <a:t>A global price commitment could be met by</a:t>
            </a:r>
          </a:p>
          <a:p>
            <a:pPr lvl="1"/>
            <a:r>
              <a:rPr lang="en-US" dirty="0"/>
              <a:t>Local cap-and-trade markets, e.g. the EU’s ETS.</a:t>
            </a:r>
          </a:p>
          <a:p>
            <a:pPr lvl="1"/>
            <a:r>
              <a:rPr lang="en-US" dirty="0"/>
              <a:t>Taxes on gasoline, coal etc.</a:t>
            </a:r>
          </a:p>
          <a:p>
            <a:pPr lvl="1"/>
            <a:r>
              <a:rPr lang="en-US" dirty="0"/>
              <a:t>Fee and rebate (bonus </a:t>
            </a:r>
            <a:r>
              <a:rPr lang="en-US" dirty="0" err="1"/>
              <a:t>malus</a:t>
            </a:r>
            <a:r>
              <a:rPr lang="en-US" dirty="0"/>
              <a:t>) on low and high mileage cars.</a:t>
            </a:r>
          </a:p>
          <a:p>
            <a:pPr lvl="1"/>
            <a:r>
              <a:rPr lang="en-US" dirty="0"/>
              <a:t>Etc.</a:t>
            </a:r>
          </a:p>
          <a:p>
            <a:pPr>
              <a:spcBef>
                <a:spcPts val="1200"/>
              </a:spcBef>
            </a:pPr>
            <a:r>
              <a:rPr lang="en-US" dirty="0"/>
              <a:t>So countries can design their own policies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53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With a Price: Keep Your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Unlike international carbon permit trading.</a:t>
            </a:r>
          </a:p>
          <a:p>
            <a:pPr>
              <a:spcBef>
                <a:spcPts val="1200"/>
              </a:spcBef>
            </a:pPr>
            <a:r>
              <a:rPr lang="en-US" dirty="0"/>
              <a:t>With a price, a country keeps all the carbon revenue it collects.</a:t>
            </a:r>
          </a:p>
          <a:p>
            <a:pPr>
              <a:spcBef>
                <a:spcPts val="1200"/>
              </a:spcBef>
            </a:pPr>
            <a:r>
              <a:rPr lang="en-US" dirty="0"/>
              <a:t>This looks much cheaper.</a:t>
            </a:r>
          </a:p>
          <a:p>
            <a:pPr>
              <a:spcBef>
                <a:spcPts val="1200"/>
              </a:spcBef>
            </a:pPr>
            <a:r>
              <a:rPr lang="en-US" dirty="0"/>
              <a:t>The real cost is </a:t>
            </a:r>
            <a:r>
              <a:rPr lang="en-US" u="sng" dirty="0"/>
              <a:t>far less than </a:t>
            </a:r>
            <a:r>
              <a:rPr lang="en-US" dirty="0"/>
              <a:t>the revenue collected!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fully voluntary agreement likely cannot include countries that export a significant amount of fossil </a:t>
            </a:r>
            <a:r>
              <a:rPr lang="en-US" dirty="0" smtClean="0"/>
              <a:t>fuel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Even a voluntary agreement needs to be enforced—need to impose cross-border taxes</a:t>
            </a:r>
          </a:p>
          <a:p>
            <a:pPr lvl="1"/>
            <a:r>
              <a:rPr lang="en-US" dirty="0" smtClean="0"/>
              <a:t>Such taxes are WTO legal</a:t>
            </a:r>
          </a:p>
          <a:p>
            <a:pPr lvl="1"/>
            <a:r>
              <a:rPr lang="en-US" dirty="0" smtClean="0"/>
              <a:t>Such taxes change the political economy:  provides incentives to join agreement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7620000" cy="952500"/>
          </a:xfrm>
        </p:spPr>
        <p:txBody>
          <a:bodyPr/>
          <a:lstStyle/>
          <a:p>
            <a:r>
              <a:rPr lang="en-US" sz="4000" dirty="0" smtClean="0"/>
              <a:t>Enforcement is Needed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 Green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Both to finance mitigation and adaption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Costs of climate change may be especially great for developing countries; least able to bear costs</a:t>
            </a:r>
          </a:p>
          <a:p>
            <a:pPr>
              <a:spcBef>
                <a:spcPts val="1800"/>
              </a:spcBef>
            </a:pPr>
            <a:r>
              <a:rPr lang="en-US" dirty="0"/>
              <a:t>A green fund financed by allocating say 20% of carbon revenues collected in developed countries could be used to implement “differentiated </a:t>
            </a:r>
            <a:r>
              <a:rPr lang="en-US" dirty="0" smtClean="0"/>
              <a:t>responsibilities”</a:t>
            </a:r>
          </a:p>
          <a:p>
            <a:pPr>
              <a:spcBef>
                <a:spcPts val="1800"/>
              </a:spcBef>
            </a:pPr>
            <a:r>
              <a:rPr lang="en-US" dirty="0"/>
              <a:t>And rich countries would only pay if the poor country joined the coalition and priced carbon the same as all others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“green economy” is not only consistent with economic growth, it can </a:t>
            </a:r>
            <a:r>
              <a:rPr lang="en-US" dirty="0"/>
              <a:t>promote economic growth—especially when there is a lack of aggregate demand, as in the aftermath of the financial crisis</a:t>
            </a:r>
          </a:p>
          <a:p>
            <a:pPr lvl="1"/>
            <a:r>
              <a:rPr lang="en-US" dirty="0" smtClean="0"/>
              <a:t>Even more so if we measure growth correctly (as suggested by the Commission on the Measurement of Economic Performance and Social Progress)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An agreement about an </a:t>
            </a:r>
            <a:r>
              <a:rPr lang="en-US" i="1" dirty="0" smtClean="0"/>
              <a:t>enforceable </a:t>
            </a:r>
            <a:r>
              <a:rPr lang="en-US" dirty="0" smtClean="0"/>
              <a:t>carbon price among a “coalition of the willing,” enforced through cross-border carbon taxes, holds out the best promise for a way forward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Missed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central problem facing the global economy today is lack of aggregate demand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Lack of demand is causing weak growth in the US, near-stagnation in Europe, slowdown in Asia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Retrofitting the global economy to face the challenges of climate change would have stimulated the economy, improving growth and  employment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And in doing so would have helped address one of the other major challenges of our time—increasing inequality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Before the financial crisis, private financial markets (especially in US) showed that they were good neither at managing risk nor in allocating capital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Investing in shoddy homes in the middle of the Nevada desert and other wasteful investments were not the best uses of global capital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Examples of a large discrepancy between social and private returns; social and private risks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7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 glut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Bernanke (Chairman of the Federal Reserve) blamed </a:t>
            </a:r>
            <a:r>
              <a:rPr lang="en-US" i="1" dirty="0" smtClean="0"/>
              <a:t>a savings glut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Excessive savings in Asia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But there is not a savings glut or a dearth of good investments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There is a huge need for climate investments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As well as infrastructure investments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failure is in our private financial markets to bring savings and these investment opportunities together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This is </a:t>
            </a:r>
            <a:r>
              <a:rPr lang="en-US" i="1" dirty="0" smtClean="0"/>
              <a:t>supposed </a:t>
            </a:r>
            <a:r>
              <a:rPr lang="en-US" dirty="0" smtClean="0"/>
              <a:t>to be one of their central social functions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They failed in this, as they failed in so many other dimensions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This failure too has long run consequences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Good News:  New Institutions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creation of new development banks (The Brics Banks and the Asian Infrastructure Bank)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Discussions about creating new facilities in the World Bank and a Global Infrastructure Investment Platform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These institutions and facilities can help recycle surpluses</a:t>
            </a:r>
          </a:p>
          <a:p>
            <a:pPr lvl="1"/>
            <a:r>
              <a:rPr lang="en-US" dirty="0" smtClean="0"/>
              <a:t>Not only from reserves</a:t>
            </a:r>
          </a:p>
          <a:p>
            <a:pPr lvl="1"/>
            <a:r>
              <a:rPr lang="en-US" dirty="0" smtClean="0"/>
              <a:t>But from the trillions of dollars in Sovereign Wealth Funds</a:t>
            </a:r>
          </a:p>
          <a:p>
            <a:pPr lvl="1"/>
            <a:r>
              <a:rPr lang="en-US" dirty="0" smtClean="0"/>
              <a:t>Some of which have a longer run focus than the short run focus of private markets and have more sensitivity to the social importance of climate investing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Economics of Climate Negotiations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000500"/>
          </a:xfrm>
        </p:spPr>
        <p:txBody>
          <a:bodyPr>
            <a:normAutofit/>
          </a:bodyPr>
          <a:lstStyle/>
          <a:p>
            <a:r>
              <a:rPr lang="en-US" dirty="0" smtClean="0"/>
              <a:t>This poses a more difficult challenge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Basic economic problem:  the atmosphere is a global public good—everybody wants to receive benefits, nobody wants to pay costs</a:t>
            </a:r>
          </a:p>
          <a:p>
            <a:pPr lvl="1"/>
            <a:r>
              <a:rPr lang="en-US" sz="2800" dirty="0" smtClean="0"/>
              <a:t>Key issue:  how to share the burden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Making matters worse:  rich countries have contributed most of emissions in the past (and on a per capita basis continue to contribute more); but adverse consequences are likely to be felt in developing countries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principle, with externalities, every country could be made better off by controlling externalities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Two </a:t>
            </a:r>
            <a:r>
              <a:rPr lang="en-US" dirty="0"/>
              <a:t>problems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Without adequate transfers from the rich countries to the </a:t>
            </a:r>
            <a:r>
              <a:rPr lang="en-US" dirty="0" smtClean="0"/>
              <a:t>poor</a:t>
            </a:r>
            <a:r>
              <a:rPr lang="en-US" dirty="0" smtClean="0"/>
              <a:t>, burden would fall unduly on developing countries</a:t>
            </a:r>
          </a:p>
          <a:p>
            <a:pPr lvl="2"/>
            <a:r>
              <a:rPr lang="en-US" dirty="0" smtClean="0"/>
              <a:t>It is unacceptable both because it was the developed countries</a:t>
            </a:r>
            <a:r>
              <a:rPr lang="en-US" u="sng" dirty="0" smtClean="0"/>
              <a:t> </a:t>
            </a:r>
            <a:r>
              <a:rPr lang="en-US" dirty="0" smtClean="0"/>
              <a:t>that have contributed most to the increase in atmospheric concentration </a:t>
            </a:r>
          </a:p>
          <a:p>
            <a:pPr lvl="2"/>
            <a:r>
              <a:rPr lang="en-US" dirty="0" smtClean="0"/>
              <a:t>and it seems morally wrong to ask poor to sacrifice their development while the rich continue in luxury</a:t>
            </a:r>
          </a:p>
          <a:p>
            <a:pPr lvl="2"/>
            <a:r>
              <a:rPr lang="en-US" dirty="0" smtClean="0"/>
              <a:t>Such a solution will be politically unviable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Distributional burdens within countries have to be dealt with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 failing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tandard cap-and-trade (Kyoto) approach entails allocating rights to emit worth trillions of dollars</a:t>
            </a:r>
          </a:p>
          <a:p>
            <a:pPr lvl="1"/>
            <a:r>
              <a:rPr lang="en-US" dirty="0" smtClean="0"/>
              <a:t>Inevitably contentious</a:t>
            </a:r>
          </a:p>
          <a:p>
            <a:r>
              <a:rPr lang="en-US" dirty="0" smtClean="0"/>
              <a:t>We are even having trouble getting and implementing a global agreement not to </a:t>
            </a:r>
            <a:r>
              <a:rPr lang="en-US" i="1" dirty="0" smtClean="0"/>
              <a:t>subsidize </a:t>
            </a:r>
            <a:r>
              <a:rPr lang="en-US" dirty="0" smtClean="0"/>
              <a:t>fossil fuels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Clear ethical principles—give more to poor countries (per capita), taking into account past contributions of each to atmospheric concentrations of greenhouse gases</a:t>
            </a:r>
          </a:p>
          <a:p>
            <a:pPr lvl="1"/>
            <a:r>
              <a:rPr lang="en-US" dirty="0" smtClean="0"/>
              <a:t>But the US will not subscribe</a:t>
            </a:r>
          </a:p>
          <a:p>
            <a:pPr lvl="1"/>
            <a:r>
              <a:rPr lang="en-US" dirty="0" smtClean="0"/>
              <a:t>Even unwilling to agree to on equal per capita emission permits</a:t>
            </a:r>
          </a:p>
          <a:p>
            <a:pPr lvl="1"/>
            <a:r>
              <a:rPr lang="en-US" dirty="0" smtClean="0"/>
              <a:t>Let alone division of “carbon space” on an equal per capita basis</a:t>
            </a:r>
          </a:p>
          <a:p>
            <a:pPr lvl="1"/>
            <a:r>
              <a:rPr lang="en-US" dirty="0" smtClean="0"/>
              <a:t>Let alone a basis taking into account past contributions</a:t>
            </a:r>
          </a:p>
          <a:p>
            <a:pPr lvl="1"/>
            <a:r>
              <a:rPr lang="en-US" dirty="0" smtClean="0"/>
              <a:t>With so much money on the table, ethics are put aside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Inherent problems with caps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 US were willing to transfer large amounts to poor countries. That would mean high (non-binding) caps, so they could sell the excess permits.</a:t>
            </a:r>
          </a:p>
          <a:p>
            <a:pPr lvl="1"/>
            <a:r>
              <a:rPr lang="en-US" dirty="0"/>
              <a:t>This would be seen as paying them to do nothing. US taxpayers would revolt at this.</a:t>
            </a:r>
          </a:p>
          <a:p>
            <a:pPr>
              <a:spcBef>
                <a:spcPts val="1200"/>
              </a:spcBef>
            </a:pPr>
            <a:r>
              <a:rPr lang="en-US" dirty="0"/>
              <a:t>And often, just as Russia did nothing, with permits to spare, they would do little or nothing (in spite of the price of permits).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84FD-5AE3-4AB8-A131-D5275E4E2C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3274</TotalTime>
  <Words>1291</Words>
  <Application>Microsoft Office PowerPoint</Application>
  <PresentationFormat>On-screen Show (16:10)</PresentationFormat>
  <Paragraphs>136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Adjacency</vt:lpstr>
      <vt:lpstr>Bridging the gap in the context of the financial crisis </vt:lpstr>
      <vt:lpstr>A Missed Opportunity</vt:lpstr>
      <vt:lpstr>Finance</vt:lpstr>
      <vt:lpstr>Savings glut</vt:lpstr>
      <vt:lpstr>The Good News:  New Institutions</vt:lpstr>
      <vt:lpstr>The Economics of Climate Negotiations</vt:lpstr>
      <vt:lpstr>Externalities</vt:lpstr>
      <vt:lpstr>Current approaches failing</vt:lpstr>
      <vt:lpstr>Inherent problems with caps</vt:lpstr>
      <vt:lpstr>Further problems with Caps</vt:lpstr>
      <vt:lpstr>Caps Are Just Too Risky</vt:lpstr>
      <vt:lpstr>Voluntary approach unlikely to work</vt:lpstr>
      <vt:lpstr>Alternative—uniform carbon price</vt:lpstr>
      <vt:lpstr>Alternative approaches within carbon price system</vt:lpstr>
      <vt:lpstr>With a Price: Keep Your Money</vt:lpstr>
      <vt:lpstr>Enforcement is Needed</vt:lpstr>
      <vt:lpstr>Need for A Green Fund</vt:lpstr>
      <vt:lpstr>Concluding Remarks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Divide</dc:title>
  <dc:creator>Stiglitz, Joseph</dc:creator>
  <cp:lastModifiedBy>Steven Stoft</cp:lastModifiedBy>
  <cp:revision>29</cp:revision>
  <dcterms:created xsi:type="dcterms:W3CDTF">2015-05-16T23:18:34Z</dcterms:created>
  <dcterms:modified xsi:type="dcterms:W3CDTF">2015-07-14T20:51:36Z</dcterms:modified>
</cp:coreProperties>
</file>